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36" r:id="rId2"/>
    <p:sldId id="333" r:id="rId3"/>
    <p:sldId id="468" r:id="rId4"/>
    <p:sldId id="483" r:id="rId5"/>
    <p:sldId id="394" r:id="rId6"/>
    <p:sldId id="400" r:id="rId7"/>
    <p:sldId id="401" r:id="rId8"/>
    <p:sldId id="417" r:id="rId9"/>
    <p:sldId id="444" r:id="rId10"/>
    <p:sldId id="451" r:id="rId11"/>
    <p:sldId id="446" r:id="rId12"/>
    <p:sldId id="456" r:id="rId13"/>
    <p:sldId id="458" r:id="rId14"/>
    <p:sldId id="462" r:id="rId15"/>
    <p:sldId id="469" r:id="rId16"/>
    <p:sldId id="511" r:id="rId17"/>
    <p:sldId id="472" r:id="rId18"/>
    <p:sldId id="512" r:id="rId19"/>
    <p:sldId id="513" r:id="rId20"/>
    <p:sldId id="499" r:id="rId21"/>
    <p:sldId id="514" r:id="rId22"/>
    <p:sldId id="493" r:id="rId23"/>
    <p:sldId id="488" r:id="rId24"/>
    <p:sldId id="495" r:id="rId25"/>
    <p:sldId id="492" r:id="rId26"/>
    <p:sldId id="494" r:id="rId27"/>
    <p:sldId id="485" r:id="rId28"/>
    <p:sldId id="484" r:id="rId29"/>
    <p:sldId id="515" r:id="rId30"/>
    <p:sldId id="496" r:id="rId31"/>
    <p:sldId id="516" r:id="rId32"/>
    <p:sldId id="381" r:id="rId33"/>
    <p:sldId id="475" r:id="rId34"/>
    <p:sldId id="478" r:id="rId35"/>
    <p:sldId id="481" r:id="rId36"/>
    <p:sldId id="482" r:id="rId37"/>
    <p:sldId id="490" r:id="rId38"/>
    <p:sldId id="497" r:id="rId39"/>
    <p:sldId id="500" r:id="rId40"/>
    <p:sldId id="501" r:id="rId41"/>
    <p:sldId id="502" r:id="rId42"/>
    <p:sldId id="503" r:id="rId43"/>
    <p:sldId id="506" r:id="rId44"/>
    <p:sldId id="508" r:id="rId45"/>
    <p:sldId id="509" r:id="rId46"/>
    <p:sldId id="510" r:id="rId47"/>
    <p:sldId id="517" r:id="rId48"/>
    <p:sldId id="25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FF54"/>
    <a:srgbClr val="00652E"/>
    <a:srgbClr val="3DD8FF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25"/>
    <p:restoredTop sz="95735" autoAdjust="0"/>
  </p:normalViewPr>
  <p:slideViewPr>
    <p:cSldViewPr snapToGrid="0" snapToObjects="1">
      <p:cViewPr varScale="1">
        <p:scale>
          <a:sx n="97" d="100"/>
          <a:sy n="97" d="100"/>
        </p:scale>
        <p:origin x="200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n9WDWvK9E" TargetMode="External"/><Relationship Id="rId2" Type="http://schemas.openxmlformats.org/officeDocument/2006/relationships/hyperlink" Target="https://www.youtube.com/watch?v=A1M2oWgwmtI&amp;t=4413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4.png"/><Relationship Id="rId9" Type="http://schemas.openxmlformats.org/officeDocument/2006/relationships/image" Target="../media/image9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4356" y="4674576"/>
            <a:ext cx="4393096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863" y="5864575"/>
            <a:ext cx="6615794" cy="841025"/>
          </a:xfrm>
        </p:spPr>
        <p:txBody>
          <a:bodyPr>
            <a:normAutofit/>
          </a:bodyPr>
          <a:lstStyle/>
          <a:p>
            <a:r>
              <a:rPr lang="ru-RU" dirty="0"/>
              <a:t>Игорь </a:t>
            </a:r>
            <a:r>
              <a:rPr lang="ru-RU" dirty="0" err="1"/>
              <a:t>Мартынович</a:t>
            </a:r>
            <a:r>
              <a:rPr lang="ru-RU" dirty="0"/>
              <a:t> </a:t>
            </a:r>
            <a:r>
              <a:rPr lang="ru-RU" dirty="0" err="1"/>
              <a:t>Рузин</a:t>
            </a:r>
            <a:r>
              <a:rPr lang="en-US" dirty="0"/>
              <a:t> </a:t>
            </a:r>
            <a:r>
              <a:rPr lang="ru-RU" dirty="0"/>
              <a:t>          </a:t>
            </a:r>
            <a:r>
              <a:rPr lang="en-US" dirty="0" err="1"/>
              <a:t>igor.rouzine@iephb.ru</a:t>
            </a:r>
            <a:endParaRPr lang="ru-RU" dirty="0"/>
          </a:p>
          <a:p>
            <a:r>
              <a:rPr lang="ru-RU" dirty="0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37D8D-8E65-B647-9B72-801F1D1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8CC9-F372-B849-9F91-D80DF4C8537C}"/>
              </a:ext>
            </a:extLst>
          </p:cNvPr>
          <p:cNvSpPr txBox="1"/>
          <p:nvPr/>
        </p:nvSpPr>
        <p:spPr>
          <a:xfrm>
            <a:off x="1696577" y="6336268"/>
            <a:ext cx="630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dirty="0"/>
              <a:t>https://github.com/irouzine/Course-in-evolution</a:t>
            </a:r>
          </a:p>
        </p:txBody>
      </p:sp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45"/>
    </mc:Choice>
    <mc:Fallback xmlns="">
      <p:transition advTm="11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1837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маленьком размере популяции</a:t>
            </a:r>
            <a:r>
              <a:rPr lang="en-US" sz="2000" dirty="0">
                <a:solidFill>
                  <a:srgbClr val="0070C0"/>
                </a:solidFill>
              </a:rPr>
              <a:t>?</a:t>
            </a:r>
            <a:br>
              <a:rPr lang="en-US" dirty="0"/>
            </a:br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Записываем все процессы как химические реакции</a:t>
            </a:r>
          </a:p>
          <a:p>
            <a:r>
              <a:rPr lang="ru-RU" sz="1400" dirty="0"/>
              <a:t> Все числа 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en-US" sz="1400" dirty="0" err="1"/>
              <a:t>ц</a:t>
            </a:r>
            <a:r>
              <a:rPr lang="ru-RU" sz="1400" dirty="0" err="1"/>
              <a:t>елые</a:t>
            </a:r>
            <a:endParaRPr lang="ru-RU" sz="1400" dirty="0"/>
          </a:p>
          <a:p>
            <a:r>
              <a:rPr lang="ru-RU" sz="1400" dirty="0"/>
              <a:t>Задается мелкий шаг по времени</a:t>
            </a:r>
            <a:r>
              <a:rPr lang="en-US" sz="1400" dirty="0"/>
              <a:t>, dt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ru-RU" sz="1400" dirty="0"/>
              <a:t>остается тем же или меняется на 1 или -1</a:t>
            </a:r>
          </a:p>
          <a:p>
            <a:r>
              <a:rPr lang="ru-RU" sz="1400" dirty="0"/>
              <a:t>Изменение происходит с малой вероятностью пропорциональной скорости реакции </a:t>
            </a:r>
            <a:r>
              <a:rPr lang="en-US" sz="1400" dirty="0"/>
              <a:t>             H(</a:t>
            </a:r>
            <a:r>
              <a:rPr lang="en-US" sz="1400" dirty="0" err="1"/>
              <a:t>t+dt</a:t>
            </a:r>
            <a:r>
              <a:rPr lang="en-US" sz="1400" dirty="0"/>
              <a:t>) = H(t) + dt*(rand &lt; f*C)</a:t>
            </a:r>
            <a:endParaRPr lang="en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8" y="4733386"/>
            <a:ext cx="3799922" cy="1648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4551591"/>
            <a:ext cx="2279005" cy="20118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A8F0B4-5A0C-7345-ABF6-274108DC4DC7}"/>
              </a:ext>
            </a:extLst>
          </p:cNvPr>
          <p:cNvCxnSpPr/>
          <p:nvPr/>
        </p:nvCxnSpPr>
        <p:spPr>
          <a:xfrm flipH="1">
            <a:off x="4904509" y="5557525"/>
            <a:ext cx="1197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957037"/>
            <a:ext cx="7130143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23. </a:t>
            </a:r>
            <a:r>
              <a:rPr lang="ru-RU" sz="24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br>
              <a:rPr lang="en-US" dirty="0"/>
            </a:br>
            <a:r>
              <a:rPr lang="ru-RU" dirty="0" err="1"/>
              <a:t>Осциляции</a:t>
            </a:r>
            <a:r>
              <a:rPr lang="en-US" dirty="0"/>
              <a:t>, </a:t>
            </a:r>
            <a:r>
              <a:rPr lang="ru-RU" dirty="0"/>
              <a:t>расходимость затухание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0" y="2803658"/>
            <a:ext cx="1929212" cy="22918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512C0-362C-E344-855E-5431F7B42A8F}"/>
              </a:ext>
            </a:extLst>
          </p:cNvPr>
          <p:cNvSpPr txBox="1"/>
          <p:nvPr/>
        </p:nvSpPr>
        <p:spPr>
          <a:xfrm>
            <a:off x="1005988" y="22837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е=1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0DC6-5697-2E4B-A0D2-F7CB1656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56" y="2803658"/>
            <a:ext cx="2115432" cy="229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2C85A-E112-C34B-87BC-EFA845B8C34A}"/>
              </a:ext>
            </a:extLst>
          </p:cNvPr>
          <p:cNvSpPr txBox="1"/>
          <p:nvPr/>
        </p:nvSpPr>
        <p:spPr>
          <a:xfrm>
            <a:off x="3917932" y="2250592"/>
            <a:ext cx="1929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е=0.5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710BE-07E2-784A-BDD2-F2C00345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97" y="2803657"/>
            <a:ext cx="2150263" cy="229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B89CA-2BF4-7A40-809C-B997D911D73A}"/>
              </a:ext>
            </a:extLst>
          </p:cNvPr>
          <p:cNvSpPr txBox="1"/>
          <p:nvPr/>
        </p:nvSpPr>
        <p:spPr>
          <a:xfrm>
            <a:off x="6865586" y="2267181"/>
            <a:ext cx="81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е=2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42535-5F87-1947-BB2B-A9C54C7EDF50}"/>
              </a:ext>
            </a:extLst>
          </p:cNvPr>
          <p:cNvSpPr txBox="1"/>
          <p:nvPr/>
        </p:nvSpPr>
        <p:spPr>
          <a:xfrm>
            <a:off x="1391875" y="590096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Прошлое домашнее задание: устойчивое стационарное!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755650"/>
            <a:ext cx="6508377" cy="1143000"/>
          </a:xfrm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24. </a:t>
            </a:r>
            <a:r>
              <a:rPr lang="ru-RU" sz="24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Одна копия аллели, только дрейф, нет отбора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5325571"/>
            <a:ext cx="80391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C03B4-5A0C-8749-80D7-5C8D7765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06327"/>
            <a:ext cx="391160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10ACB-4C03-5241-8F0F-768D10C03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34" y="3574404"/>
            <a:ext cx="1295400" cy="4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F41F77-2543-2744-A250-F46EA62493BC}"/>
              </a:ext>
            </a:extLst>
          </p:cNvPr>
          <p:cNvSpPr txBox="1"/>
          <p:nvPr/>
        </p:nvSpPr>
        <p:spPr>
          <a:xfrm>
            <a:off x="1248834" y="4803538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Вывод на доске (5 минут):</a:t>
            </a:r>
          </a:p>
          <a:p>
            <a:endParaRPr lang="ru-RU" dirty="0"/>
          </a:p>
          <a:p>
            <a:endParaRPr lang="en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4E74C1-FFCC-9D4E-80C7-5BECEDF50803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0FDC7-50D9-F34F-9F48-89E4F0C97E1D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8437FA-4F99-A540-B64F-F8FDA1F10390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0352B0-FE07-E44C-AFD6-3F0B3D2DD50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249094-2F1F-1B4B-A75C-FA6BB132AEA5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C91109-319F-2C4B-8199-A462C94F87E0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B773C8-DC78-934D-9154-6246659AB6EE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1AC90D-9525-ED49-B43B-6C9A99303A02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454053-1271-BB4D-8A20-818C639D46B9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18994F-C2FF-B646-BCB0-1F4756B069EB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C0D21D-FAAF-7744-9757-7350CA51CA62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86C395-E53F-F343-A91B-D448820D891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5D32B8C-72EA-A846-9559-878B47C62E79}"/>
              </a:ext>
            </a:extLst>
          </p:cNvPr>
          <p:cNvSpPr/>
          <p:nvPr/>
        </p:nvSpPr>
        <p:spPr>
          <a:xfrm>
            <a:off x="2502568" y="5680364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47869F-445D-054F-993D-87807B70BA6E}"/>
              </a:ext>
            </a:extLst>
          </p:cNvPr>
          <p:cNvGrpSpPr/>
          <p:nvPr/>
        </p:nvGrpSpPr>
        <p:grpSpPr>
          <a:xfrm>
            <a:off x="4880758" y="4803538"/>
            <a:ext cx="2287089" cy="694737"/>
            <a:chOff x="4880758" y="4803538"/>
            <a:chExt cx="2287089" cy="6947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D0D7C4-2EB1-A248-9415-D97A1A517FBA}"/>
                </a:ext>
              </a:extLst>
            </p:cNvPr>
            <p:cNvSpPr/>
            <p:nvPr/>
          </p:nvSpPr>
          <p:spPr>
            <a:xfrm>
              <a:off x="4880758" y="4803538"/>
              <a:ext cx="2287089" cy="6947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661184-3F5E-234D-A740-194DA63E9EB9}"/>
                </a:ext>
              </a:extLst>
            </p:cNvPr>
            <p:cNvSpPr txBox="1"/>
            <p:nvPr/>
          </p:nvSpPr>
          <p:spPr>
            <a:xfrm>
              <a:off x="4880758" y="4952010"/>
              <a:ext cx="220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g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 err="1">
                  <a:solidFill>
                    <a:schemeClr val="bg1"/>
                  </a:solidFill>
                </a:rPr>
                <a:t>f,t</a:t>
              </a:r>
              <a:r>
                <a:rPr lang="en-US" dirty="0">
                  <a:solidFill>
                    <a:schemeClr val="bg1"/>
                  </a:solidFill>
                </a:rPr>
                <a:t>) = </a:t>
              </a:r>
              <a:r>
                <a:rPr lang="en-US" i="1" dirty="0">
                  <a:solidFill>
                    <a:schemeClr val="bg1"/>
                  </a:solidFill>
                </a:rPr>
                <a:t>A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 F[</a:t>
              </a:r>
              <a:r>
                <a:rPr lang="en-US" i="1" dirty="0" err="1">
                  <a:solidFill>
                    <a:schemeClr val="bg1"/>
                  </a:solidFill>
                </a:rPr>
                <a:t>fB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)]</a:t>
              </a:r>
              <a:endParaRPr lang="en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50729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в нейтральном случае?</a:t>
            </a:r>
            <a:br>
              <a:rPr lang="en-FR" sz="2400" dirty="0"/>
            </a:br>
            <a:r>
              <a:rPr lang="ru-RU" sz="2400" dirty="0"/>
              <a:t>Вероятность фиксации и ее время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5" y="1896121"/>
            <a:ext cx="7046678" cy="9239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D5F8A-D449-B64E-B9F8-D727A67D7DF4}"/>
              </a:ext>
            </a:extLst>
          </p:cNvPr>
          <p:cNvSpPr/>
          <p:nvPr/>
        </p:nvSpPr>
        <p:spPr>
          <a:xfrm>
            <a:off x="1977655" y="2227616"/>
            <a:ext cx="438607" cy="485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A96024-90B8-2743-87DA-45FD69111C0D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F7CCD-B18E-6343-97F3-BC9DCA7885F0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1ECA5-F4CA-0945-911B-A659C081C587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85A934-AEDD-DF47-BEBD-40DA615B234E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13C11D-BAFC-2D48-A039-A4EAAC42E156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7619C8C-5177-B04F-800B-9E50A2D2E507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A496AD-4FE5-A840-B4B6-42CE1CE0AADD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21F50F-67C3-664D-98CA-84F16A51D1B1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69F2AE-5888-8842-818A-12B6C4D72504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D0A4D4-BA4A-9141-B719-74C7A268E91C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A92707-10E5-5D48-AC60-491752EFC595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0B0B12-37F4-544F-8784-327D8092988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72B236-4C7E-1B46-9BD4-9B689E6A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0" y="3102114"/>
            <a:ext cx="4130070" cy="1040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5205D21-BA79-2F47-A961-332D70FD4696}"/>
              </a:ext>
            </a:extLst>
          </p:cNvPr>
          <p:cNvSpPr txBox="1"/>
          <p:nvPr/>
        </p:nvSpPr>
        <p:spPr>
          <a:xfrm>
            <a:off x="196981" y="2908007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того что</a:t>
            </a:r>
            <a:r>
              <a:rPr lang="en-US" sz="1600" dirty="0"/>
              <a:t>, </a:t>
            </a:r>
            <a:r>
              <a:rPr lang="ru-RU" sz="1600" dirty="0"/>
              <a:t>в момент </a:t>
            </a:r>
            <a:r>
              <a:rPr lang="en-US" sz="1600" i="1" dirty="0"/>
              <a:t>t</a:t>
            </a:r>
            <a:r>
              <a:rPr lang="ru-RU" sz="1600" i="1" dirty="0"/>
              <a:t>,</a:t>
            </a:r>
            <a:r>
              <a:rPr lang="ru-RU" sz="1600" dirty="0"/>
              <a:t>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2B30F0-5D84-F243-8515-2147D3BF67E4}"/>
              </a:ext>
            </a:extLst>
          </p:cNvPr>
          <p:cNvSpPr txBox="1"/>
          <p:nvPr/>
        </p:nvSpPr>
        <p:spPr>
          <a:xfrm>
            <a:off x="238498" y="4291411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имеет максимум при</a:t>
            </a:r>
            <a:endParaRPr lang="en-FR" sz="1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D4F19-17A9-AD44-A843-B2EB48D96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39" y="4319499"/>
            <a:ext cx="938419" cy="354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B4E33F-1338-9E40-BDC9-DB8F49E154A1}"/>
              </a:ext>
            </a:extLst>
          </p:cNvPr>
          <p:cNvSpPr txBox="1"/>
          <p:nvPr/>
        </p:nvSpPr>
        <p:spPr>
          <a:xfrm>
            <a:off x="220037" y="4697626"/>
            <a:ext cx="5982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когда то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C9109E-BB79-654E-A7B3-DD20AA70D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5" y="4958993"/>
            <a:ext cx="3488217" cy="5399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86E9E1-1509-0048-8DD0-758DD9AC5AA6}"/>
              </a:ext>
            </a:extLst>
          </p:cNvPr>
          <p:cNvSpPr txBox="1"/>
          <p:nvPr/>
        </p:nvSpPr>
        <p:spPr>
          <a:xfrm>
            <a:off x="220037" y="5591028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зафиксируется в популяции</a:t>
            </a:r>
            <a:endParaRPr lang="en-FR" sz="1600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D5EE2D-1C96-9D4D-AFFF-BAAC4659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0" y="6180478"/>
            <a:ext cx="962072" cy="355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D546E9-AD7B-6349-B1D0-AA7386953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42" y="6180478"/>
            <a:ext cx="1092899" cy="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970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E3CD-CC30-EA43-A755-97E4FB24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77362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при наличии положительного отбора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Характерные величины</a:t>
            </a:r>
            <a:endParaRPr lang="en-FR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AB0EE-1B43-694A-8C59-6A45635A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1" y="1837987"/>
            <a:ext cx="1468227" cy="57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8A485-BA8B-D044-AFF1-3DDE412449CD}"/>
              </a:ext>
            </a:extLst>
          </p:cNvPr>
          <p:cNvSpPr txBox="1"/>
          <p:nvPr/>
        </p:nvSpPr>
        <p:spPr>
          <a:xfrm>
            <a:off x="472578" y="20143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Выше порога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E2897-32A7-9244-849E-6EBF5039D581}"/>
              </a:ext>
            </a:extLst>
          </p:cNvPr>
          <p:cNvSpPr txBox="1"/>
          <p:nvPr/>
        </p:nvSpPr>
        <p:spPr>
          <a:xfrm>
            <a:off x="529613" y="2495670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пускает естественный отбор сильнее дрейфа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B65B70-C7F4-204C-8C2C-CB1E15D6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74" y="2893239"/>
            <a:ext cx="4042387" cy="62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1A9DB-57B7-7D40-817B-C9BB38EDEBCE}"/>
              </a:ext>
            </a:extLst>
          </p:cNvPr>
          <p:cNvSpPr txBox="1"/>
          <p:nvPr/>
        </p:nvSpPr>
        <p:spPr>
          <a:xfrm>
            <a:off x="3626069" y="4351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C77EB-0D08-9043-A49E-51267AB2E61A}"/>
              </a:ext>
            </a:extLst>
          </p:cNvPr>
          <p:cNvSpPr txBox="1"/>
          <p:nvPr/>
        </p:nvSpPr>
        <p:spPr>
          <a:xfrm>
            <a:off x="529613" y="3605273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и время дорасти до порога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8778B-9B61-1C4C-BBF3-28E7E231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" y="4121684"/>
            <a:ext cx="1740120" cy="481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B8B8EF-B038-654A-821D-59308B542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" y="5358798"/>
            <a:ext cx="2755057" cy="444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693E6D-72E7-8742-98F9-3989F71E3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11" y="4178788"/>
            <a:ext cx="2261397" cy="409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F6345D-452B-8842-BE9E-959C1A42F03A}"/>
              </a:ext>
            </a:extLst>
          </p:cNvPr>
          <p:cNvSpPr txBox="1"/>
          <p:nvPr/>
        </p:nvSpPr>
        <p:spPr>
          <a:xfrm>
            <a:off x="688608" y="479227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 ожидания такого события</a:t>
            </a:r>
            <a:endParaRPr lang="en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70CC0-33A7-8D44-9B66-DA9F39562516}"/>
              </a:ext>
            </a:extLst>
          </p:cNvPr>
          <p:cNvSpPr txBox="1"/>
          <p:nvPr/>
        </p:nvSpPr>
        <p:spPr>
          <a:xfrm>
            <a:off x="738861" y="58563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Вероятность такого состояния</a:t>
            </a:r>
            <a:endParaRPr lang="en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39BFD6-4A10-AE48-9A34-9E8FF4C7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893948"/>
            <a:ext cx="565830" cy="33169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A884CF-F476-5245-BBFA-E80462440E6F}"/>
              </a:ext>
            </a:extLst>
          </p:cNvPr>
          <p:cNvCxnSpPr>
            <a:cxnSpLocks/>
          </p:cNvCxnSpPr>
          <p:nvPr/>
        </p:nvCxnSpPr>
        <p:spPr>
          <a:xfrm flipH="1">
            <a:off x="2116389" y="2477513"/>
            <a:ext cx="599764" cy="572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1CACA-AC30-F24C-BBD1-6363BBE87C51}"/>
              </a:ext>
            </a:extLst>
          </p:cNvPr>
          <p:cNvCxnSpPr>
            <a:cxnSpLocks/>
          </p:cNvCxnSpPr>
          <p:nvPr/>
        </p:nvCxnSpPr>
        <p:spPr>
          <a:xfrm>
            <a:off x="2984166" y="2424011"/>
            <a:ext cx="1319820" cy="65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4FFB3-2676-8C44-B78D-2A7146A78C93}"/>
              </a:ext>
            </a:extLst>
          </p:cNvPr>
          <p:cNvCxnSpPr>
            <a:cxnSpLocks/>
          </p:cNvCxnSpPr>
          <p:nvPr/>
        </p:nvCxnSpPr>
        <p:spPr>
          <a:xfrm>
            <a:off x="4303986" y="3468291"/>
            <a:ext cx="0" cy="764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643488-D597-5D41-85A9-B329952DAC72}"/>
              </a:ext>
            </a:extLst>
          </p:cNvPr>
          <p:cNvCxnSpPr>
            <a:cxnSpLocks/>
          </p:cNvCxnSpPr>
          <p:nvPr/>
        </p:nvCxnSpPr>
        <p:spPr>
          <a:xfrm>
            <a:off x="1828964" y="3537784"/>
            <a:ext cx="0" cy="625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078FB6-3F25-164B-9048-24A10D12266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816164" y="4507979"/>
            <a:ext cx="300226" cy="85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4319BB-DCF4-0A4F-867C-37C4D2E2E50A}"/>
              </a:ext>
            </a:extLst>
          </p:cNvPr>
          <p:cNvCxnSpPr>
            <a:cxnSpLocks/>
          </p:cNvCxnSpPr>
          <p:nvPr/>
        </p:nvCxnSpPr>
        <p:spPr>
          <a:xfrm>
            <a:off x="5007316" y="4740491"/>
            <a:ext cx="0" cy="973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4FC-8BA7-E34B-95B3-7BB363A9D3E7}"/>
              </a:ext>
            </a:extLst>
          </p:cNvPr>
          <p:cNvCxnSpPr>
            <a:cxnSpLocks/>
          </p:cNvCxnSpPr>
          <p:nvPr/>
        </p:nvCxnSpPr>
        <p:spPr>
          <a:xfrm>
            <a:off x="3626069" y="5580817"/>
            <a:ext cx="1025483" cy="27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76528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000" dirty="0"/>
              <a:t>Домашняя контрольная (тем кто не делал)</a:t>
            </a:r>
            <a:br>
              <a:rPr lang="ru-RU" sz="2000" dirty="0"/>
            </a:br>
            <a:r>
              <a:rPr lang="ru-RU" sz="1400" dirty="0"/>
              <a:t>45 минут. 1 – 4 предложения на вопрос или формула или рисунок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91" y="855023"/>
            <a:ext cx="6964018" cy="579515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Убедите креациониста в общем происхождения видов, одним фактом.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Чем механизм Ламарка отличается от Дарвина?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Какая математический параметр используется и для генеалогического дерева и для </a:t>
            </a:r>
            <a:r>
              <a:rPr lang="en-US" sz="1000" dirty="0">
                <a:solidFill>
                  <a:srgbClr val="0070C0"/>
                </a:solidFill>
              </a:rPr>
              <a:t>PCA?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«фитнесс»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«коэффициент селекции»</a:t>
            </a:r>
            <a:r>
              <a:rPr lang="en-US" sz="1000" dirty="0">
                <a:solidFill>
                  <a:srgbClr val="0070C0"/>
                </a:solidFill>
              </a:rPr>
              <a:t> s</a:t>
            </a:r>
            <a:r>
              <a:rPr lang="ru-RU" sz="1000" dirty="0">
                <a:solidFill>
                  <a:srgbClr val="0070C0"/>
                </a:solidFill>
              </a:rPr>
              <a:t>, «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р</a:t>
            </a:r>
            <a:r>
              <a:rPr lang="ru-RU" sz="1000" dirty="0" err="1">
                <a:solidFill>
                  <a:srgbClr val="0070C0"/>
                </a:solidFill>
              </a:rPr>
              <a:t>екомбинация</a:t>
            </a:r>
            <a:r>
              <a:rPr lang="ru-RU" sz="1000" dirty="0">
                <a:solidFill>
                  <a:srgbClr val="0070C0"/>
                </a:solidFill>
              </a:rPr>
              <a:t>»,?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«случайный генетический дрейф»?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Почему 2й и 3ий члены в </a:t>
            </a:r>
            <a:r>
              <a:rPr lang="ru-RU" sz="1000" dirty="0" err="1">
                <a:solidFill>
                  <a:srgbClr val="0070C0"/>
                </a:solidFill>
              </a:rPr>
              <a:t>ур</a:t>
            </a:r>
            <a:r>
              <a:rPr lang="ru-RU" sz="1000" dirty="0">
                <a:solidFill>
                  <a:srgbClr val="0070C0"/>
                </a:solidFill>
              </a:rPr>
              <a:t>.</a:t>
            </a:r>
            <a:r>
              <a:rPr lang="en-US" sz="1000" dirty="0">
                <a:solidFill>
                  <a:srgbClr val="0070C0"/>
                </a:solidFill>
              </a:rPr>
              <a:t>. </a:t>
            </a:r>
            <a:r>
              <a:rPr lang="ru-RU" sz="1000" dirty="0">
                <a:solidFill>
                  <a:srgbClr val="0070C0"/>
                </a:solidFill>
              </a:rPr>
              <a:t>Колмогорова это 1я производная, а й член вторая ?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Каким процессом можно пренебречь когда и мутантов и дикого типа очень много?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Нарисуйте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изменение частоты мутантов со временем в пределе очень большой популяции.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происходит с 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при измен</a:t>
            </a:r>
            <a:r>
              <a:rPr lang="en-US" sz="1000" dirty="0">
                <a:solidFill>
                  <a:srgbClr val="0070C0"/>
                </a:solidFill>
              </a:rPr>
              <a:t>e</a:t>
            </a:r>
            <a:r>
              <a:rPr lang="ru-RU" sz="1000" dirty="0" err="1">
                <a:solidFill>
                  <a:srgbClr val="0070C0"/>
                </a:solidFill>
              </a:rPr>
              <a:t>нии</a:t>
            </a:r>
            <a:r>
              <a:rPr lang="ru-RU" sz="1000" dirty="0">
                <a:solidFill>
                  <a:srgbClr val="0070C0"/>
                </a:solidFill>
              </a:rPr>
              <a:t> внешней среды?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«антигенный побег от иммунной системы».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</a:t>
            </a:r>
            <a:r>
              <a:rPr lang="ru-RU" sz="1000" dirty="0" err="1">
                <a:solidFill>
                  <a:srgbClr val="0070C0"/>
                </a:solidFill>
              </a:rPr>
              <a:t>эпистаз</a:t>
            </a:r>
            <a:r>
              <a:rPr lang="ru-RU" sz="1000" dirty="0">
                <a:solidFill>
                  <a:srgbClr val="0070C0"/>
                </a:solidFill>
              </a:rPr>
              <a:t>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стационарное состояние?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Какую форму плотность вероятности стационарного состояния имеет в отсутствие естественного отбора, в больших и малых популяциях отдельно?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 Нарисуйте схематически </a:t>
            </a:r>
            <a:r>
              <a:rPr lang="en-US" sz="1000" dirty="0">
                <a:solidFill>
                  <a:srgbClr val="0070C0"/>
                </a:solidFill>
              </a:rPr>
              <a:t>f(t) </a:t>
            </a:r>
            <a:r>
              <a:rPr lang="en-US" sz="1000" dirty="0" err="1">
                <a:solidFill>
                  <a:srgbClr val="0070C0"/>
                </a:solidFill>
              </a:rPr>
              <a:t>д</a:t>
            </a:r>
            <a:r>
              <a:rPr lang="ru-RU" sz="1000" dirty="0">
                <a:solidFill>
                  <a:srgbClr val="0070C0"/>
                </a:solidFill>
              </a:rPr>
              <a:t>ля 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адаптации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en-US" sz="1000" dirty="0">
                <a:solidFill>
                  <a:srgbClr val="0070C0"/>
                </a:solidFill>
              </a:rPr>
              <a:t>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случайный процесс, как при отсутствии и в присутствие отбора.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Напишите общее выражение  средней величины наблюдаемой переменной зависящей от доли мутантов через плотность вероятности.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генетическое расстояние? Напишите его через </a:t>
            </a:r>
            <a:r>
              <a:rPr lang="en-US" sz="1000" dirty="0">
                <a:solidFill>
                  <a:srgbClr val="0070C0"/>
                </a:solidFill>
              </a:rPr>
              <a:t>f.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Каковы доминирующие факторы эволюции 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000" dirty="0">
                <a:solidFill>
                  <a:srgbClr val="0070C0"/>
                </a:solidFill>
                <a:latin typeface="Symbol" pitchFamily="2" charset="2"/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 при (а) малой и б)  большой </a:t>
            </a:r>
            <a:r>
              <a:rPr lang="ru-RU" sz="1000" dirty="0" err="1">
                <a:solidFill>
                  <a:srgbClr val="0070C0"/>
                </a:solidFill>
              </a:rPr>
              <a:t>гетерозиготности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</a:t>
            </a:r>
            <a:r>
              <a:rPr lang="en-US" sz="1000" dirty="0">
                <a:solidFill>
                  <a:srgbClr val="0070C0"/>
                </a:solidFill>
              </a:rPr>
              <a:t>“</a:t>
            </a:r>
            <a:r>
              <a:rPr lang="ru-RU" sz="1000" dirty="0" err="1">
                <a:solidFill>
                  <a:srgbClr val="0070C0"/>
                </a:solidFill>
              </a:rPr>
              <a:t>гаплотип</a:t>
            </a:r>
            <a:r>
              <a:rPr lang="en-US" sz="1000" dirty="0">
                <a:solidFill>
                  <a:srgbClr val="0070C0"/>
                </a:solidFill>
              </a:rPr>
              <a:t>”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 помощью </a:t>
            </a:r>
            <a:r>
              <a:rPr lang="ru-RU" sz="1000" dirty="0" err="1">
                <a:solidFill>
                  <a:srgbClr val="0070C0"/>
                </a:solidFill>
              </a:rPr>
              <a:t>подчсета</a:t>
            </a:r>
            <a:r>
              <a:rPr lang="ru-RU" sz="1000" dirty="0">
                <a:solidFill>
                  <a:srgbClr val="0070C0"/>
                </a:solidFill>
              </a:rPr>
              <a:t>  </a:t>
            </a:r>
            <a:r>
              <a:rPr lang="ru-RU" sz="1000" dirty="0" err="1">
                <a:solidFill>
                  <a:srgbClr val="0070C0"/>
                </a:solidFill>
              </a:rPr>
              <a:t>гаплотоипов</a:t>
            </a:r>
            <a:r>
              <a:rPr lang="ru-RU" sz="1000" dirty="0">
                <a:solidFill>
                  <a:srgbClr val="0070C0"/>
                </a:solidFill>
              </a:rPr>
              <a:t> измерить эффективный размер популяции 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Когда нужно использовать ОДУ, когда </a:t>
            </a:r>
            <a:r>
              <a:rPr lang="ru-RU" sz="1000" dirty="0" err="1">
                <a:solidFill>
                  <a:srgbClr val="0070C0"/>
                </a:solidFill>
              </a:rPr>
              <a:t>Гиллеспи</a:t>
            </a:r>
            <a:r>
              <a:rPr lang="ru-RU" sz="1000" dirty="0">
                <a:solidFill>
                  <a:srgbClr val="0070C0"/>
                </a:solidFill>
              </a:rPr>
              <a:t>, когда Монте Карло для моделирования систем «хищник -добыча»?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Кроме стабильного  стационарного состояния, назовите еще два типа поведения системы.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</a:t>
            </a:r>
            <a:r>
              <a:rPr lang="ru-RU" sz="1000" dirty="0" err="1">
                <a:solidFill>
                  <a:srgbClr val="0070C0"/>
                </a:solidFill>
              </a:rPr>
              <a:t>анзац</a:t>
            </a:r>
            <a:r>
              <a:rPr lang="ru-RU" sz="1000" dirty="0">
                <a:solidFill>
                  <a:srgbClr val="0070C0"/>
                </a:solidFill>
              </a:rPr>
              <a:t>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Формула и определение для  «стохастический порога».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Какова вероятность фиксации аллели в нейтральном случае и при наличии положительного отбора?</a:t>
            </a:r>
            <a:endParaRPr lang="en-FR" sz="1000" dirty="0"/>
          </a:p>
        </p:txBody>
      </p:sp>
    </p:spTree>
    <p:extLst>
      <p:ext uri="{BB962C8B-B14F-4D97-AF65-F5344CB8AC3E}">
        <p14:creationId xmlns:p14="http://schemas.microsoft.com/office/powerpoint/2010/main" val="2669304768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6D0-1282-AC45-B930-40941610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solidFill>
                  <a:srgbClr val="0070C0"/>
                </a:solidFill>
              </a:rPr>
              <a:t>Условия стабильности стационарного состояния</a:t>
            </a:r>
            <a:endParaRPr lang="en-F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E7AE-5D28-BB41-AB27-35FD1E3AA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Хищник-добыча-еда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B1A47-18B2-BF46-A766-6906D8ED7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2205" cy="32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1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F627-2AC9-AC4B-9589-E17C77D3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114300"/>
            <a:ext cx="6508377" cy="1143000"/>
          </a:xfrm>
        </p:spPr>
        <p:txBody>
          <a:bodyPr/>
          <a:lstStyle/>
          <a:p>
            <a:r>
              <a:rPr lang="ru-RU" dirty="0"/>
              <a:t>Домашнее задание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DA49-8AC0-7841-8CF7-5355470C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17" y="1339319"/>
            <a:ext cx="6508377" cy="3916363"/>
          </a:xfrm>
        </p:spPr>
        <p:txBody>
          <a:bodyPr>
            <a:normAutofit/>
          </a:bodyPr>
          <a:lstStyle/>
          <a:p>
            <a:r>
              <a:rPr lang="ru-RU" sz="1600" dirty="0"/>
              <a:t>Найти устойчивое стационарное состояние «морковка, зайцы, волки» в алгоритме УДЕ или </a:t>
            </a:r>
            <a:r>
              <a:rPr lang="ru-RU" sz="1600" dirty="0" err="1"/>
              <a:t>Гиллеспи</a:t>
            </a:r>
            <a:endParaRPr lang="ru-RU" sz="1600" dirty="0"/>
          </a:p>
          <a:p>
            <a:r>
              <a:rPr lang="ru-RU" sz="1600" dirty="0"/>
              <a:t>Метод: подобрать параметры так чтобы  волков было меньше чем зайцев и их меньше  чем морковки,  а характерные времена жизни для всех трех были одного порядка</a:t>
            </a:r>
            <a:endParaRPr lang="en-F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87A10-D016-F143-8849-1FF12F7B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4" y="3505957"/>
            <a:ext cx="2999863" cy="2617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4FD62-24DE-4140-A595-8A83E88BF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2" y="3161793"/>
            <a:ext cx="2279005" cy="20118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E14D0D-08B9-CC44-BA27-CE940C5E3EA8}"/>
              </a:ext>
            </a:extLst>
          </p:cNvPr>
          <p:cNvSpPr/>
          <p:nvPr/>
        </p:nvSpPr>
        <p:spPr>
          <a:xfrm>
            <a:off x="2385391" y="4054710"/>
            <a:ext cx="755375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6A1D0-5B2D-3846-B028-BB0BED3E8663}"/>
              </a:ext>
            </a:extLst>
          </p:cNvPr>
          <p:cNvSpPr/>
          <p:nvPr/>
        </p:nvSpPr>
        <p:spPr>
          <a:xfrm>
            <a:off x="2385391" y="4674874"/>
            <a:ext cx="964096" cy="437041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263B3D-BA47-2A40-968A-0E8633D38798}"/>
              </a:ext>
            </a:extLst>
          </p:cNvPr>
          <p:cNvSpPr/>
          <p:nvPr/>
        </p:nvSpPr>
        <p:spPr>
          <a:xfrm>
            <a:off x="2178424" y="3364906"/>
            <a:ext cx="962342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9EFC5-7C31-0D4A-9FC7-9705DA7B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5" y="5702045"/>
            <a:ext cx="3505200" cy="596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98DA7D-B2EA-9847-A389-E0F107DD70A5}"/>
              </a:ext>
            </a:extLst>
          </p:cNvPr>
          <p:cNvCxnSpPr/>
          <p:nvPr/>
        </p:nvCxnSpPr>
        <p:spPr>
          <a:xfrm>
            <a:off x="5039795" y="1982507"/>
            <a:ext cx="901239" cy="1424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33A49C-26E7-CC4F-AB1E-104810665704}"/>
              </a:ext>
            </a:extLst>
          </p:cNvPr>
          <p:cNvCxnSpPr>
            <a:cxnSpLocks/>
          </p:cNvCxnSpPr>
          <p:nvPr/>
        </p:nvCxnSpPr>
        <p:spPr>
          <a:xfrm flipH="1">
            <a:off x="2503382" y="1917280"/>
            <a:ext cx="1078823" cy="1380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06579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B69DD-1762-3A4E-8F78-914ACCDB3626}"/>
              </a:ext>
            </a:extLst>
          </p:cNvPr>
          <p:cNvSpPr/>
          <p:nvPr/>
        </p:nvSpPr>
        <p:spPr>
          <a:xfrm>
            <a:off x="1656976" y="2422565"/>
            <a:ext cx="4518193" cy="4191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59248457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BD7F2-5CC2-0B4C-9EB6-51F28BFD1998}"/>
              </a:ext>
            </a:extLst>
          </p:cNvPr>
          <p:cNvSpPr/>
          <p:nvPr/>
        </p:nvSpPr>
        <p:spPr>
          <a:xfrm>
            <a:off x="1656976" y="3865032"/>
            <a:ext cx="4518193" cy="273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42792208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0703"/>
            <a:ext cx="6508377" cy="1143000"/>
          </a:xfrm>
        </p:spPr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Разбор контрольной (</a:t>
            </a:r>
            <a:r>
              <a:rPr lang="en-US" b="1" dirty="0">
                <a:solidFill>
                  <a:srgbClr val="0070C0"/>
                </a:solidFill>
              </a:rPr>
              <a:t>15 </a:t>
            </a:r>
            <a:r>
              <a:rPr lang="ru-RU" b="1" dirty="0">
                <a:solidFill>
                  <a:srgbClr val="0070C0"/>
                </a:solidFill>
              </a:rPr>
              <a:t>мин) 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Условия стабильности (10 мин)</a:t>
            </a:r>
          </a:p>
          <a:p>
            <a:r>
              <a:rPr lang="ru-RU" b="1" dirty="0">
                <a:solidFill>
                  <a:srgbClr val="0070C0"/>
                </a:solidFill>
              </a:rPr>
              <a:t>Эволюция </a:t>
            </a:r>
            <a:r>
              <a:rPr lang="en-US" b="1" dirty="0">
                <a:solidFill>
                  <a:srgbClr val="0070C0"/>
                </a:solidFill>
              </a:rPr>
              <a:t>SARS CoV-2 (20 min)</a:t>
            </a:r>
            <a:endParaRPr lang="ru-RU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В предыдущей серии (5 мин)</a:t>
            </a:r>
          </a:p>
          <a:p>
            <a:r>
              <a:rPr lang="ru-RU" b="1" dirty="0">
                <a:solidFill>
                  <a:srgbClr val="0070C0"/>
                </a:solidFill>
              </a:rPr>
              <a:t>Конкуренция многих локусов сразу (40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ru-RU" b="1" dirty="0">
                <a:solidFill>
                  <a:srgbClr val="0070C0"/>
                </a:solidFill>
              </a:rPr>
              <a:t>мин)</a:t>
            </a: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C6B2D-0F91-9A40-8917-F0FCF16217EE}"/>
              </a:ext>
            </a:extLst>
          </p:cNvPr>
          <p:cNvSpPr/>
          <p:nvPr/>
        </p:nvSpPr>
        <p:spPr>
          <a:xfrm>
            <a:off x="1656976" y="4706911"/>
            <a:ext cx="4518193" cy="1907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22145921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21696734"/>
      </p:ext>
    </p:extLst>
  </p:cSld>
  <p:clrMapOvr>
    <a:masterClrMapping/>
  </p:clrMapOvr>
  <p:transition spd="slow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62C75-108D-F644-B0F1-8753F11E5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i="1" dirty="0"/>
              <a:t> </a:t>
            </a:r>
            <a:r>
              <a:rPr lang="en-US" dirty="0" err="1"/>
              <a:t>Wolz</a:t>
            </a:r>
            <a:r>
              <a:rPr lang="en-US" dirty="0"/>
              <a:t> et al 2021, </a:t>
            </a:r>
            <a:r>
              <a:rPr lang="en-US" i="1" dirty="0"/>
              <a:t>Nature</a:t>
            </a:r>
            <a:endParaRPr lang="ru-RU" i="1" dirty="0"/>
          </a:p>
          <a:p>
            <a:r>
              <a:rPr lang="en-US" dirty="0"/>
              <a:t>Davies et al 2021, </a:t>
            </a:r>
            <a:r>
              <a:rPr lang="en-US" i="1" dirty="0"/>
              <a:t>Science </a:t>
            </a:r>
            <a:r>
              <a:rPr lang="ru-RU" dirty="0"/>
              <a:t> </a:t>
            </a:r>
          </a:p>
          <a:p>
            <a:r>
              <a:rPr lang="en-GB" i="1" dirty="0"/>
              <a:t>Graham et al 2021, Lancet Public Health</a:t>
            </a:r>
          </a:p>
          <a:p>
            <a:r>
              <a:rPr lang="en-GB" dirty="0"/>
              <a:t>Campbell et al 2021, </a:t>
            </a:r>
            <a:r>
              <a:rPr lang="en-GB" i="1" dirty="0"/>
              <a:t>Euro Surveillance</a:t>
            </a:r>
            <a:endParaRPr lang="ru-RU" i="1" dirty="0"/>
          </a:p>
          <a:p>
            <a:r>
              <a:rPr lang="en-US" dirty="0"/>
              <a:t>Davis et al 2021, </a:t>
            </a:r>
            <a:r>
              <a:rPr lang="en-US" i="1" dirty="0"/>
              <a:t>Nature</a:t>
            </a:r>
          </a:p>
          <a:p>
            <a:r>
              <a:rPr lang="en-GB" dirty="0" err="1"/>
              <a:t>Pegu</a:t>
            </a:r>
            <a:r>
              <a:rPr lang="en-GB" dirty="0"/>
              <a:t> et al., Science 373, 1372–1377 (2021) </a:t>
            </a:r>
          </a:p>
          <a:p>
            <a:endParaRPr lang="en-US" i="1" dirty="0"/>
          </a:p>
          <a:p>
            <a:r>
              <a:rPr lang="en-GB" dirty="0"/>
              <a:t>  </a:t>
            </a:r>
          </a:p>
          <a:p>
            <a:br>
              <a:rPr lang="en-GB" i="1" dirty="0"/>
            </a:br>
            <a:endParaRPr lang="en-GB" dirty="0"/>
          </a:p>
          <a:p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E41A-EBD3-7845-979A-A682CEFC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29000"/>
            <a:ext cx="6871447" cy="1398494"/>
          </a:xfrm>
        </p:spPr>
        <p:txBody>
          <a:bodyPr/>
          <a:lstStyle/>
          <a:p>
            <a:r>
              <a:rPr lang="ru-RU" dirty="0"/>
              <a:t>Данные по </a:t>
            </a:r>
            <a:r>
              <a:rPr lang="en-FR" dirty="0"/>
              <a:t>SARS </a:t>
            </a:r>
            <a:r>
              <a:rPr lang="en-US" dirty="0"/>
              <a:t>C</a:t>
            </a:r>
            <a:r>
              <a:rPr lang="en-FR" dirty="0"/>
              <a:t>oV-2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12DAA-B29A-A340-AFE7-61CEA414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1774"/>
            <a:ext cx="3585222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5432"/>
      </p:ext>
    </p:extLst>
  </p:cSld>
  <p:clrMapOvr>
    <a:masterClrMapping/>
  </p:clrMapOvr>
  <p:transition spd="slow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Адаптация </a:t>
            </a:r>
            <a:r>
              <a:rPr lang="en-US" sz="3200" dirty="0"/>
              <a:t>SARS-Cov-2</a:t>
            </a:r>
            <a:r>
              <a:rPr lang="ru-RU" sz="3200" dirty="0"/>
              <a:t>: альфа штамм </a:t>
            </a:r>
            <a:r>
              <a:rPr lang="en-US" sz="3200" dirty="0"/>
              <a:t>(B.1.1.7)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EC9AE-80B7-EB4B-840F-7ADEDBAB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79" y="1983294"/>
            <a:ext cx="4002562" cy="4604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CFD14-BE91-FF42-9B43-1FAFA794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" y="1485130"/>
            <a:ext cx="3594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062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История штамма </a:t>
            </a:r>
            <a:r>
              <a:rPr lang="en-US" sz="3200" dirty="0"/>
              <a:t>B.1.1.7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24B0F-092D-F04A-9529-F1CCC230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5" y="1786989"/>
            <a:ext cx="459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44"/>
      </p:ext>
    </p:extLst>
  </p:cSld>
  <p:clrMapOvr>
    <a:masterClrMapping/>
  </p:clrMapOvr>
  <p:transition spd="slow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обгоняет старый во время </a:t>
            </a:r>
            <a:r>
              <a:rPr lang="ru-RU" dirty="0" err="1"/>
              <a:t>локдауна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1F1B6-19B0-AD40-A38C-5D8CF20B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70" y="1317384"/>
            <a:ext cx="2649476" cy="5441398"/>
          </a:xfrm>
        </p:spPr>
      </p:pic>
    </p:spTree>
    <p:extLst>
      <p:ext uri="{BB962C8B-B14F-4D97-AF65-F5344CB8AC3E}">
        <p14:creationId xmlns:p14="http://schemas.microsoft.com/office/powerpoint/2010/main" val="3399374202"/>
      </p:ext>
    </p:extLst>
  </p:cSld>
  <p:clrMapOvr>
    <a:masterClrMapping/>
  </p:clrMapOvr>
  <p:transition spd="slow" advTm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убивает на 60% больше?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F9A24-9A26-B046-95EA-DF24CC367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54" y="2292928"/>
            <a:ext cx="2206401" cy="3916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C625D-B0FB-AC4F-8A68-116BF0DEF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54" y="2136559"/>
            <a:ext cx="3619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9842"/>
      </p:ext>
    </p:extLst>
  </p:cSld>
  <p:clrMapOvr>
    <a:masterClrMapping/>
  </p:clrMapOvr>
  <p:transition spd="slow" advTm="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6" y="498763"/>
            <a:ext cx="6508377" cy="1143000"/>
          </a:xfrm>
        </p:spPr>
        <p:txBody>
          <a:bodyPr/>
          <a:lstStyle/>
          <a:p>
            <a:r>
              <a:rPr lang="ru-RU" sz="3200" dirty="0"/>
              <a:t>Следующие штаммы и их </a:t>
            </a:r>
            <a:r>
              <a:rPr lang="ru-RU" sz="3200" dirty="0" err="1"/>
              <a:t>клональная</a:t>
            </a:r>
            <a:r>
              <a:rPr lang="ru-RU" sz="3200" dirty="0"/>
              <a:t> интерференция</a:t>
            </a:r>
            <a:endParaRPr lang="en-F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F08AE-0DE3-5E42-A99A-9D6CE4D3D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5" y="2019795"/>
            <a:ext cx="6955610" cy="4546595"/>
          </a:xfrm>
        </p:spPr>
      </p:pic>
    </p:spTree>
    <p:extLst>
      <p:ext uri="{BB962C8B-B14F-4D97-AF65-F5344CB8AC3E}">
        <p14:creationId xmlns:p14="http://schemas.microsoft.com/office/powerpoint/2010/main" val="3856465980"/>
      </p:ext>
    </p:extLst>
  </p:cSld>
  <p:clrMapOvr>
    <a:masterClrMapping/>
  </p:clrMapOvr>
  <p:transition spd="slow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Число репродукции </a:t>
            </a:r>
            <a:r>
              <a:rPr lang="en-US" sz="3200" dirty="0"/>
              <a:t>R</a:t>
            </a:r>
            <a:r>
              <a:rPr lang="en-US" sz="3200" baseline="-25000" dirty="0"/>
              <a:t>0</a:t>
            </a:r>
            <a:endParaRPr lang="en-FR" sz="3200" baseline="-25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0E4337-8AEE-1246-8D44-2AD79D23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6587"/>
            <a:ext cx="7986156" cy="3684385"/>
          </a:xfrm>
        </p:spPr>
      </p:pic>
    </p:spTree>
    <p:extLst>
      <p:ext uri="{BB962C8B-B14F-4D97-AF65-F5344CB8AC3E}">
        <p14:creationId xmlns:p14="http://schemas.microsoft.com/office/powerpoint/2010/main" val="3807230001"/>
      </p:ext>
    </p:extLst>
  </p:cSld>
  <p:clrMapOvr>
    <a:masterClrMapping/>
  </p:clrMapOvr>
  <p:transition spd="slow" advTm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Затухание антител от вакцины</a:t>
            </a:r>
            <a:endParaRPr lang="en-FR" sz="3200" baseline="-250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E52F96-F0F2-5842-8F2E-76CAFF36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2586831"/>
            <a:ext cx="5168900" cy="3162300"/>
          </a:xfrm>
        </p:spPr>
      </p:pic>
    </p:spTree>
    <p:extLst>
      <p:ext uri="{BB962C8B-B14F-4D97-AF65-F5344CB8AC3E}">
        <p14:creationId xmlns:p14="http://schemas.microsoft.com/office/powerpoint/2010/main" val="3618494946"/>
      </p:ext>
    </p:extLst>
  </p:cSld>
  <p:clrMapOvr>
    <a:masterClrMapping/>
  </p:clrMapOvr>
  <p:transition spd="slow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369-7D96-CD49-8489-89C97A5E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Молчанова здесь водится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9C82-902E-9A4B-8AE8-A4E4E9E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48" y="2747460"/>
            <a:ext cx="5100453" cy="3996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926771-533B-E049-8136-767E01C3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26470"/>
            <a:ext cx="6508377" cy="1143000"/>
          </a:xfrm>
        </p:spPr>
        <p:txBody>
          <a:bodyPr/>
          <a:lstStyle/>
          <a:p>
            <a:r>
              <a:rPr lang="ru-RU" dirty="0"/>
              <a:t>Результаты контрольной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16309467"/>
      </p:ext>
    </p:extLst>
  </p:cSld>
  <p:clrMapOvr>
    <a:masterClrMapping/>
  </p:clrMapOvr>
  <p:transition spd="slow" advTm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0BB-A7AD-1B45-9A04-2D9EAE4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гриппе и САРС Ков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2095-77E8-6B4F-87F4-3085DB24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https://www.youtube.com/watch?v=A1M2oWgwmtI&amp;t=4413s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https://www.youtube.com/watch?v</a:t>
            </a:r>
            <a:r>
              <a:rPr lang="en-GB">
                <a:hlinkClick r:id="rId3"/>
              </a:rPr>
              <a:t>=Men9WDWvK9E</a:t>
            </a:r>
            <a:endParaRPr lang="en-GB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462006"/>
      </p:ext>
    </p:extLst>
  </p:cSld>
  <p:clrMapOvr>
    <a:masterClrMapping/>
  </p:clrMapOvr>
  <p:transition spd="slow" advTm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162D-DF99-D641-965C-7FF2FE0F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FE3F-ECAA-C545-B63B-23D5685F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САРС </a:t>
            </a:r>
            <a:r>
              <a:rPr lang="ru-RU" dirty="0" err="1"/>
              <a:t>КоВ</a:t>
            </a:r>
            <a:r>
              <a:rPr lang="ru-RU" dirty="0"/>
              <a:t> 2 быстро эволюционирует производя штаммы с повышенным числом трансмиссии </a:t>
            </a:r>
            <a:r>
              <a:rPr lang="en-US" dirty="0"/>
              <a:t>(fitness) </a:t>
            </a:r>
          </a:p>
          <a:p>
            <a:r>
              <a:rPr lang="ru-RU" dirty="0"/>
              <a:t>Вирус также увеличивает вирулентность</a:t>
            </a:r>
          </a:p>
          <a:p>
            <a:r>
              <a:rPr lang="ru-RU" dirty="0"/>
              <a:t>Титр антител убывает со временем (за несколько месяцев)</a:t>
            </a:r>
          </a:p>
          <a:p>
            <a:r>
              <a:rPr lang="ru-RU" dirty="0"/>
              <a:t>Новые штаммы распознаются гораздо хуже чем старые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7984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20842425"/>
      </p:ext>
    </p:extLst>
  </p:cSld>
  <p:clrMapOvr>
    <a:masterClrMapping/>
  </p:clrMapOvr>
  <p:transition spd="slow" advTm="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60337"/>
            <a:ext cx="7277101" cy="1143000"/>
          </a:xfrm>
        </p:spPr>
        <p:txBody>
          <a:bodyPr/>
          <a:lstStyle/>
          <a:p>
            <a:r>
              <a:rPr lang="ru-RU" dirty="0" err="1"/>
              <a:t>Клональная</a:t>
            </a:r>
            <a:r>
              <a:rPr lang="ru-RU" dirty="0"/>
              <a:t> интерференция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" y="2135163"/>
            <a:ext cx="4500307" cy="36450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5027545" y="2882786"/>
            <a:ext cx="3971688" cy="1472620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0" y="3474702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9" y="3879583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slow" advTm="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DB81-8BFF-6247-B2CD-7182B58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sz="2800" dirty="0"/>
              <a:t>Простое приближение</a:t>
            </a:r>
            <a:endParaRPr lang="en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/>
                  <a:t>Аллелей генерируется много:</a:t>
                </a:r>
              </a:p>
              <a:p>
                <a:r>
                  <a:rPr lang="en-US" dirty="0"/>
                  <a:t> </a:t>
                </a:r>
                <a:r>
                  <a:rPr lang="ru-RU" dirty="0"/>
                  <a:t>Предположим что только две аллели конкурируют зараз и пренебрежем «эффектом матрешки»</a:t>
                </a:r>
              </a:p>
              <a:p>
                <a:r>
                  <a:rPr lang="ru-RU" dirty="0"/>
                  <a:t>Популяция однородна, пока не появится пока не появится выгодная аллель в момент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(0)=1−1/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FR" dirty="0">
                    <a:effectLst/>
                  </a:rPr>
                  <a:t> </a:t>
                </a:r>
                <a:endParaRPr lang="ru-RU" dirty="0">
                  <a:effectLst/>
                </a:endParaRPr>
              </a:p>
              <a:p>
                <a:r>
                  <a:rPr lang="ru-RU" dirty="0"/>
                  <a:t>Она зафиксируется с вероятностью </a:t>
                </a:r>
                <a:r>
                  <a:rPr lang="en-FR" dirty="0"/>
                  <a:t>s </a:t>
                </a:r>
                <a:r>
                  <a:rPr lang="ru-RU" dirty="0"/>
                  <a:t>если ей не помешает другая аллель</a:t>
                </a:r>
              </a:p>
              <a:p>
                <a:r>
                  <a:rPr lang="ru-RU" dirty="0"/>
                  <a:t>Которых среднее число есть</a:t>
                </a: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  <a:blipFill>
                <a:blip r:embed="rId2"/>
                <a:stretch>
                  <a:fillRect l="-780" t="-194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D82DC8-5431-BB4D-9428-2483EB4F7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3" y="4860873"/>
            <a:ext cx="3202804" cy="98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57571-D025-2646-9972-D2DA9FDD4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09" y="5691950"/>
            <a:ext cx="3192302" cy="930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51A9-528D-C54F-9DAA-9BCCF2ED7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3" y="1667911"/>
            <a:ext cx="1348724" cy="6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5796"/>
      </p:ext>
    </p:extLst>
  </p:cSld>
  <p:clrMapOvr>
    <a:masterClrMapping/>
  </p:clrMapOvr>
  <p:transition spd="slow" advTm="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8721-0D98-5A4E-BEB1-85013694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4" y="157162"/>
            <a:ext cx="6508377" cy="1143000"/>
          </a:xfrm>
        </p:spPr>
        <p:txBody>
          <a:bodyPr/>
          <a:lstStyle/>
          <a:p>
            <a:r>
              <a:rPr lang="ru-RU" dirty="0"/>
              <a:t>Вычисление интеграла методом перевала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97D5E-61E4-2B46-AF6B-D490686B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3" y="1647639"/>
            <a:ext cx="4790596" cy="89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97797-BD5A-6447-9425-EAB7425A5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6" y="2876127"/>
            <a:ext cx="7772400" cy="67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D66FA-E958-0B47-8B2E-94CBA7FB4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1" y="5616387"/>
            <a:ext cx="3494809" cy="967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82A3D-C209-2F4F-BBAE-FBF08E9F0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9" y="3726759"/>
            <a:ext cx="3252107" cy="57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98DC-8364-AC4D-A90D-5FC713131D27}"/>
              </a:ext>
            </a:extLst>
          </p:cNvPr>
          <p:cNvSpPr txBox="1"/>
          <p:nvPr/>
        </p:nvSpPr>
        <p:spPr>
          <a:xfrm>
            <a:off x="905888" y="379078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Острый максимум</a:t>
            </a:r>
            <a:endParaRPr lang="en-FR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D5B62E6-7775-E649-9F79-7974D114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01" y="2108095"/>
            <a:ext cx="2267397" cy="540760"/>
          </a:xfr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7D69C-7FDE-0940-8117-1841C1986504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5427419" y="2096758"/>
            <a:ext cx="1354182" cy="281717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AB85523-F590-4241-9B1C-C4BC780FB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" y="4571513"/>
            <a:ext cx="6515732" cy="7991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2A0D5D-D09D-564C-AD78-159608C82A03}"/>
              </a:ext>
            </a:extLst>
          </p:cNvPr>
          <p:cNvCxnSpPr>
            <a:cxnSpLocks/>
          </p:cNvCxnSpPr>
          <p:nvPr/>
        </p:nvCxnSpPr>
        <p:spPr>
          <a:xfrm flipV="1">
            <a:off x="1565753" y="2356854"/>
            <a:ext cx="2507483" cy="2292044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19F06C-8251-8047-B84C-E9088E6257DA}"/>
              </a:ext>
            </a:extLst>
          </p:cNvPr>
          <p:cNvCxnSpPr>
            <a:cxnSpLocks/>
          </p:cNvCxnSpPr>
          <p:nvPr/>
        </p:nvCxnSpPr>
        <p:spPr>
          <a:xfrm flipH="1">
            <a:off x="3209726" y="2668691"/>
            <a:ext cx="3684905" cy="2947696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EF91B0-39E2-7847-9D51-34AA5AC4118C}"/>
              </a:ext>
            </a:extLst>
          </p:cNvPr>
          <p:cNvSpPr txBox="1"/>
          <p:nvPr/>
        </p:nvSpPr>
        <p:spPr>
          <a:xfrm>
            <a:off x="5562513" y="578889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Домашнее задание 3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454C4-80AF-9848-B2DC-0CB2A51F3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05" y="755800"/>
            <a:ext cx="1277778" cy="623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63DA1-84AC-9544-A14C-5FCA502283CE}"/>
              </a:ext>
            </a:extLst>
          </p:cNvPr>
          <p:cNvSpPr txBox="1"/>
          <p:nvPr/>
        </p:nvSpPr>
        <p:spPr>
          <a:xfrm>
            <a:off x="859124" y="256571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Average number &gt; s</a:t>
            </a:r>
          </a:p>
        </p:txBody>
      </p:sp>
    </p:spTree>
    <p:extLst>
      <p:ext uri="{BB962C8B-B14F-4D97-AF65-F5344CB8AC3E}">
        <p14:creationId xmlns:p14="http://schemas.microsoft.com/office/powerpoint/2010/main" val="1290918675"/>
      </p:ext>
    </p:extLst>
  </p:cSld>
  <p:clrMapOvr>
    <a:masterClrMapping/>
  </p:clrMapOvr>
  <p:transition spd="slow" advTm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Скорость эволюции  </a:t>
            </a:r>
            <a:endParaRPr lang="en-FR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4" y="1479730"/>
            <a:ext cx="3214689" cy="889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355AD-0559-E349-9A46-57CE38042A4E}"/>
              </a:ext>
            </a:extLst>
          </p:cNvPr>
          <p:cNvSpPr txBox="1"/>
          <p:nvPr/>
        </p:nvSpPr>
        <p:spPr>
          <a:xfrm>
            <a:off x="4799500" y="166627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&lt;&lt; 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i="1" dirty="0">
                <a:solidFill>
                  <a:srgbClr val="FF0000"/>
                </a:solidFill>
              </a:rPr>
              <a:t> s</a:t>
            </a:r>
            <a:r>
              <a:rPr lang="ru-RU" sz="2000" baseline="-25000" dirty="0">
                <a:solidFill>
                  <a:srgbClr val="FF0000"/>
                </a:solidFill>
              </a:rPr>
              <a:t>0 </a:t>
            </a:r>
            <a:r>
              <a:rPr lang="en-US" sz="2000" i="1" dirty="0">
                <a:solidFill>
                  <a:srgbClr val="FF0000"/>
                </a:solidFill>
              </a:rPr>
              <a:t>N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baseline="-25000" dirty="0" err="1">
                <a:solidFill>
                  <a:srgbClr val="FF0000"/>
                </a:solidFill>
              </a:rPr>
              <a:t>b</a:t>
            </a:r>
            <a:endParaRPr lang="en-FR" sz="2000" baseline="-25000" dirty="0">
              <a:solidFill>
                <a:srgbClr val="FF0000"/>
              </a:solidFill>
              <a:latin typeface="Symbol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224E5-986B-5E42-9B54-3666D650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54" y="2489054"/>
            <a:ext cx="3659034" cy="4340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F41C4-F3D7-D04F-8F49-B5DE54FF9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1" y="2374750"/>
            <a:ext cx="3756786" cy="44719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3767A9-FF49-5E44-B747-9923C50A38ED}"/>
              </a:ext>
            </a:extLst>
          </p:cNvPr>
          <p:cNvCxnSpPr/>
          <p:nvPr/>
        </p:nvCxnSpPr>
        <p:spPr>
          <a:xfrm>
            <a:off x="1258784" y="2244436"/>
            <a:ext cx="285008" cy="688769"/>
          </a:xfrm>
          <a:prstGeom prst="straightConnector1">
            <a:avLst/>
          </a:prstGeom>
          <a:ln w="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AA7098-1EC0-D442-AE84-B3EAE0CF32BF}"/>
              </a:ext>
            </a:extLst>
          </p:cNvPr>
          <p:cNvCxnSpPr>
            <a:cxnSpLocks/>
          </p:cNvCxnSpPr>
          <p:nvPr/>
        </p:nvCxnSpPr>
        <p:spPr>
          <a:xfrm>
            <a:off x="5323002" y="2066389"/>
            <a:ext cx="1206386" cy="2019836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4EA2-1109-384E-894F-A33AC157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Конкуренция многих локусов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EA4E6-F82E-1147-AEC5-747D01680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Клоны как матрешки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23866710"/>
      </p:ext>
    </p:extLst>
  </p:cSld>
  <p:clrMapOvr>
    <a:masterClrMapping/>
  </p:clrMapOvr>
  <p:transition spd="slow" advTm="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35795"/>
            <a:ext cx="6508377" cy="1143000"/>
          </a:xfrm>
        </p:spPr>
        <p:txBody>
          <a:bodyPr/>
          <a:lstStyle/>
          <a:p>
            <a:r>
              <a:rPr lang="en-FR" dirty="0"/>
              <a:t>Model: </a:t>
            </a:r>
            <a:br>
              <a:rPr lang="en-FR" dirty="0"/>
            </a:br>
            <a:r>
              <a:rPr lang="en-FR" dirty="0"/>
              <a:t>Fitness classes, fixed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988EC-2A3B-9148-8063-BC8FEDC3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8587" y="156012"/>
            <a:ext cx="3328988" cy="713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730B0-BE29-4B4C-BA1D-3F1C0068900E}"/>
              </a:ext>
            </a:extLst>
          </p:cNvPr>
          <p:cNvSpPr txBox="1"/>
          <p:nvPr/>
        </p:nvSpPr>
        <p:spPr>
          <a:xfrm>
            <a:off x="2512180" y="594360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Fitness     W= W</a:t>
            </a:r>
            <a:r>
              <a:rPr lang="en-FR" baseline="-25000" dirty="0"/>
              <a:t>0</a:t>
            </a:r>
            <a:r>
              <a:rPr lang="en-FR" dirty="0"/>
              <a:t> - sk</a:t>
            </a:r>
          </a:p>
        </p:txBody>
      </p:sp>
    </p:spTree>
    <p:extLst>
      <p:ext uri="{BB962C8B-B14F-4D97-AF65-F5344CB8AC3E}">
        <p14:creationId xmlns:p14="http://schemas.microsoft.com/office/powerpoint/2010/main" val="3177927688"/>
      </p:ext>
    </p:extLst>
  </p:cSld>
  <p:clrMapOvr>
    <a:masterClrMapping/>
  </p:clrMapOvr>
  <p:transition spd="slow" advTm="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1" y="457200"/>
            <a:ext cx="6508377" cy="1143000"/>
          </a:xfrm>
        </p:spPr>
        <p:txBody>
          <a:bodyPr/>
          <a:lstStyle/>
          <a:p>
            <a:r>
              <a:rPr lang="en-FR" dirty="0"/>
              <a:t>Semi–deterministic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CF211-37F9-7D48-985A-FC488DDE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7200" y="2232162"/>
            <a:ext cx="37084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5F172-29FB-0946-A20D-8637B72B8614}"/>
              </a:ext>
            </a:extLst>
          </p:cNvPr>
          <p:cNvSpPr txBox="1"/>
          <p:nvPr/>
        </p:nvSpPr>
        <p:spPr>
          <a:xfrm>
            <a:off x="0" y="2432670"/>
            <a:ext cx="5400675" cy="310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Написать детерминистическое уравнение динамики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всех фитнесс классов кроме самого лучшего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Решить уравнение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 показать что оно имеет решение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одинокой волны  бегущей 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неопределенной  скоростью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,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Показать что у волны есть верхний край волны по фитнесс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Выразить разницу меж пиком и краем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через скорость </a:t>
            </a:r>
            <a:r>
              <a:rPr lang="en-US" sz="1200" dirty="0"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 fontAlgn="auto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Идентифицировать край с наилучшим, стохастическом классом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Найти его динамику из одно-</a:t>
            </a:r>
            <a:r>
              <a:rPr lang="ru-RU" sz="1200" dirty="0" err="1">
                <a:ea typeface="MS Mincho" panose="02020609040205080304" pitchFamily="49" charset="-128"/>
                <a:cs typeface="Times Roman" pitchFamily="2" charset="0"/>
              </a:rPr>
              <a:t>локусной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модели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Сшить результат с динамикой основной, детерминистической части волны</a:t>
            </a:r>
            <a:endParaRPr lang="en-FR" sz="1200" dirty="0">
              <a:effectLst/>
              <a:ea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3E4D8-1A57-0D48-A057-82E6A89B1CEB}"/>
              </a:ext>
            </a:extLst>
          </p:cNvPr>
          <p:cNvCxnSpPr/>
          <p:nvPr/>
        </p:nvCxnSpPr>
        <p:spPr>
          <a:xfrm>
            <a:off x="7365076" y="3291840"/>
            <a:ext cx="947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46315-5A8A-EB44-A5D8-8B3B2A7C0796}"/>
              </a:ext>
            </a:extLst>
          </p:cNvPr>
          <p:cNvSpPr txBox="1"/>
          <p:nvPr/>
        </p:nvSpPr>
        <p:spPr>
          <a:xfrm>
            <a:off x="7665616" y="29225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928C-8940-7048-8F05-D7681A2F0763}"/>
              </a:ext>
            </a:extLst>
          </p:cNvPr>
          <p:cNvSpPr txBox="1"/>
          <p:nvPr/>
        </p:nvSpPr>
        <p:spPr>
          <a:xfrm>
            <a:off x="301260" y="6023628"/>
            <a:ext cx="753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Детерминистическая собака ведомая стохастическим носом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8890913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800" dirty="0"/>
              <a:t>Контрольная концепций: обзор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78" y="1485218"/>
            <a:ext cx="5269379" cy="473023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7. </a:t>
            </a:r>
            <a:r>
              <a:rPr lang="ru-RU" sz="12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16. </a:t>
            </a:r>
            <a:r>
              <a:rPr lang="ru-RU" sz="12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процесс, как при отсутствии и в присутствие отбора.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19. </a:t>
            </a:r>
            <a:r>
              <a:rPr lang="ru-RU" sz="12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1200" dirty="0">
                <a:solidFill>
                  <a:srgbClr val="0070C0"/>
                </a:solidFill>
              </a:rPr>
              <a:t>s</a:t>
            </a:r>
            <a:r>
              <a:rPr lang="ru-RU" sz="12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12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2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1200" dirty="0">
                <a:solidFill>
                  <a:srgbClr val="0070C0"/>
                </a:solidFill>
              </a:rPr>
              <a:t>N </a:t>
            </a:r>
            <a:r>
              <a:rPr lang="ru-RU" sz="1200" dirty="0">
                <a:solidFill>
                  <a:srgbClr val="0070C0"/>
                </a:solidFill>
              </a:rPr>
              <a:t>с разным поведением?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22. </a:t>
            </a:r>
            <a:r>
              <a:rPr lang="ru-RU" sz="1200" dirty="0">
                <a:solidFill>
                  <a:srgbClr val="0070C0"/>
                </a:solidFill>
              </a:rPr>
              <a:t>Какой метод используются для моделирования систем «хищник -добыча» при большом и маленьком размере популяции, соответственно?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23. </a:t>
            </a:r>
            <a:r>
              <a:rPr lang="ru-RU" sz="12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24. </a:t>
            </a:r>
            <a:r>
              <a:rPr lang="ru-RU" sz="12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25. </a:t>
            </a:r>
            <a:r>
              <a:rPr lang="ru-RU" sz="1200" dirty="0">
                <a:solidFill>
                  <a:srgbClr val="0070C0"/>
                </a:solidFill>
              </a:rPr>
              <a:t>Что такое «стохастический порог» и чему он равен?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26. </a:t>
            </a:r>
            <a:r>
              <a:rPr lang="ru-RU" sz="1200" dirty="0">
                <a:solidFill>
                  <a:srgbClr val="0070C0"/>
                </a:solidFill>
              </a:rPr>
              <a:t>Какова вероятность фиксации аллели в нейтральном случае и 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rgbClr val="0070C0"/>
                </a:solidFill>
              </a:rPr>
              <a:t>при наличии положительного отбора?</a:t>
            </a:r>
            <a:endParaRPr lang="en-FR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0DD07-C5D8-894E-8D76-09B8C4E92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19" y="2422567"/>
            <a:ext cx="3435782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1582"/>
      </p:ext>
    </p:extLst>
  </p:cSld>
  <p:clrMapOvr>
    <a:masterClrMapping/>
  </p:clrMapOvr>
  <p:transition spd="slow" advTm="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1299"/>
            <a:ext cx="6508377" cy="1143000"/>
          </a:xfrm>
        </p:spPr>
        <p:txBody>
          <a:bodyPr/>
          <a:lstStyle/>
          <a:p>
            <a:r>
              <a:rPr lang="ru-RU" dirty="0"/>
              <a:t>Детерминистическая часть Основное уравнение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4033868"/>
            <a:ext cx="71628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361FD-9E9A-FB44-AA31-C57EC005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6577" y="-12950"/>
            <a:ext cx="2557821" cy="547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2361C-CF5B-5B4C-B2AD-CF25B7BB6266}"/>
              </a:ext>
            </a:extLst>
          </p:cNvPr>
          <p:cNvSpPr txBox="1"/>
          <p:nvPr/>
        </p:nvSpPr>
        <p:spPr>
          <a:xfrm>
            <a:off x="5435600" y="451166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C36E2-416B-0749-893F-C11CFB82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5707708"/>
            <a:ext cx="25654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4D2CC-E257-9245-9E8E-F94063B7F3E7}"/>
              </a:ext>
            </a:extLst>
          </p:cNvPr>
          <p:cNvSpPr txBox="1"/>
          <p:nvPr/>
        </p:nvSpPr>
        <p:spPr>
          <a:xfrm>
            <a:off x="663901" y="5306537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Граничное условие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13F1C-D866-DC4C-87B0-5265D7C9E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73" y="5562779"/>
            <a:ext cx="38100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CC504-61C8-C442-8877-97711905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73" y="6146285"/>
            <a:ext cx="1600200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5D712-D197-9F45-958F-076EE5B45D6F}"/>
              </a:ext>
            </a:extLst>
          </p:cNvPr>
          <p:cNvSpPr txBox="1"/>
          <p:nvPr/>
        </p:nvSpPr>
        <p:spPr>
          <a:xfrm>
            <a:off x="4231273" y="624736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367462-F25C-194F-9659-B91CEA61D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9" y="2697876"/>
            <a:ext cx="256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533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392"/>
            <a:ext cx="7346231" cy="1143000"/>
          </a:xfrm>
        </p:spPr>
        <p:txBody>
          <a:bodyPr/>
          <a:lstStyle/>
          <a:p>
            <a:r>
              <a:rPr lang="ru-RU" dirty="0"/>
              <a:t>Непрерывное приближение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7162800" cy="124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39D59-12C8-EC40-8114-A9D59668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94680"/>
            <a:ext cx="23876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C0C15B-5978-3B4D-83FB-3D30F0AF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2700827"/>
            <a:ext cx="736601" cy="799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A1617F-2202-5F4F-B3F4-F9FEC7E6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3887010"/>
            <a:ext cx="40132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CE0DBE-9E3B-F644-AAB1-5585D04F8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5" y="4891121"/>
            <a:ext cx="2235200" cy="469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68DEE6-FB5F-5241-986F-5DB6A2786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7" y="4864102"/>
            <a:ext cx="2120900" cy="495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14BA35-161F-7642-A47C-E19A5844DAD3}"/>
              </a:ext>
            </a:extLst>
          </p:cNvPr>
          <p:cNvSpPr txBox="1"/>
          <p:nvPr/>
        </p:nvSpPr>
        <p:spPr>
          <a:xfrm>
            <a:off x="342900" y="2425589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E5360-83CE-C44A-89EC-3762A47D781F}"/>
              </a:ext>
            </a:extLst>
          </p:cNvPr>
          <p:cNvSpPr txBox="1"/>
          <p:nvPr/>
        </p:nvSpPr>
        <p:spPr>
          <a:xfrm>
            <a:off x="286795" y="342796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5833B-11BB-BD43-85AD-2B3D69744C9A}"/>
              </a:ext>
            </a:extLst>
          </p:cNvPr>
          <p:cNvSpPr txBox="1"/>
          <p:nvPr/>
        </p:nvSpPr>
        <p:spPr>
          <a:xfrm>
            <a:off x="286795" y="4494770"/>
            <a:ext cx="382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Замена переменных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2457BCC-5E5A-CC4A-A64D-E2399FBF9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05" y="4932169"/>
            <a:ext cx="3276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D2484-0CE8-954E-82F4-FCCBA706D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5714085"/>
            <a:ext cx="71882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67397F-C36E-834A-AADB-8A4D1438E7E4}"/>
              </a:ext>
            </a:extLst>
          </p:cNvPr>
          <p:cNvSpPr txBox="1"/>
          <p:nvPr/>
        </p:nvSpPr>
        <p:spPr>
          <a:xfrm>
            <a:off x="4983887" y="6467948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Дом.зад</a:t>
            </a:r>
            <a:r>
              <a:rPr lang="ru-RU" dirty="0">
                <a:solidFill>
                  <a:srgbClr val="0070C0"/>
                </a:solidFill>
              </a:rPr>
              <a:t>. 1: проверить переход</a:t>
            </a:r>
            <a:endParaRPr lang="en-FR" dirty="0">
              <a:solidFill>
                <a:srgbClr val="0070C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4A64BB-B467-5C47-8A0D-40979CD07F8E}"/>
              </a:ext>
            </a:extLst>
          </p:cNvPr>
          <p:cNvCxnSpPr>
            <a:cxnSpLocks/>
          </p:cNvCxnSpPr>
          <p:nvPr/>
        </p:nvCxnSpPr>
        <p:spPr>
          <a:xfrm flipV="1">
            <a:off x="1797769" y="1928558"/>
            <a:ext cx="0" cy="96612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E3864-1007-204A-AD98-AD811BC4101E}"/>
              </a:ext>
            </a:extLst>
          </p:cNvPr>
          <p:cNvCxnSpPr>
            <a:cxnSpLocks/>
          </p:cNvCxnSpPr>
          <p:nvPr/>
        </p:nvCxnSpPr>
        <p:spPr>
          <a:xfrm flipH="1" flipV="1">
            <a:off x="286795" y="1928558"/>
            <a:ext cx="19769" cy="213803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7A966B-64EF-B046-8C44-B6E5C186AD68}"/>
              </a:ext>
            </a:extLst>
          </p:cNvPr>
          <p:cNvCxnSpPr>
            <a:cxnSpLocks/>
          </p:cNvCxnSpPr>
          <p:nvPr/>
        </p:nvCxnSpPr>
        <p:spPr>
          <a:xfrm flipH="1" flipV="1">
            <a:off x="652279" y="1800206"/>
            <a:ext cx="1" cy="318984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B2D78A-9525-E74F-91CD-BB9B6957AE19}"/>
              </a:ext>
            </a:extLst>
          </p:cNvPr>
          <p:cNvCxnSpPr>
            <a:cxnSpLocks/>
          </p:cNvCxnSpPr>
          <p:nvPr/>
        </p:nvCxnSpPr>
        <p:spPr>
          <a:xfrm flipV="1">
            <a:off x="3420880" y="2363230"/>
            <a:ext cx="1613625" cy="256893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160DB-2DC9-204C-9A88-C2C1E8B7127E}"/>
              </a:ext>
            </a:extLst>
          </p:cNvPr>
          <p:cNvCxnSpPr>
            <a:cxnSpLocks/>
          </p:cNvCxnSpPr>
          <p:nvPr/>
        </p:nvCxnSpPr>
        <p:spPr>
          <a:xfrm flipH="1" flipV="1">
            <a:off x="4536716" y="1800206"/>
            <a:ext cx="1337354" cy="314455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EB2680-07A4-C14D-919F-246AE48977AF}"/>
              </a:ext>
            </a:extLst>
          </p:cNvPr>
          <p:cNvCxnSpPr>
            <a:cxnSpLocks/>
          </p:cNvCxnSpPr>
          <p:nvPr/>
        </p:nvCxnSpPr>
        <p:spPr>
          <a:xfrm flipH="1" flipV="1">
            <a:off x="2843034" y="1800206"/>
            <a:ext cx="2910066" cy="318851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145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-27543"/>
            <a:ext cx="6508377" cy="1143000"/>
          </a:xfrm>
        </p:spPr>
        <p:txBody>
          <a:bodyPr/>
          <a:lstStyle/>
          <a:p>
            <a:r>
              <a:rPr lang="ru-RU" dirty="0" err="1"/>
              <a:t>Анзац</a:t>
            </a:r>
            <a:r>
              <a:rPr lang="ru-RU" dirty="0"/>
              <a:t>: Бегущая волна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FB251-CDE6-C240-9131-02254571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968"/>
            <a:ext cx="7188200" cy="78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234734-E0D4-A440-B775-C7E303DFA8B0}"/>
              </a:ext>
            </a:extLst>
          </p:cNvPr>
          <p:cNvSpPr txBox="1"/>
          <p:nvPr/>
        </p:nvSpPr>
        <p:spPr>
          <a:xfrm>
            <a:off x="5283200" y="149637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5220E-C1B6-3B41-BD18-CFB9F398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590958"/>
            <a:ext cx="45974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8B26D-5F79-0F47-B47F-5A036EC9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672996"/>
            <a:ext cx="54483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729FB-182E-9343-98E3-715BB28A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205252"/>
            <a:ext cx="3886200" cy="54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E24F8-F6E1-D540-9698-DD31FD8EAC12}"/>
              </a:ext>
            </a:extLst>
          </p:cNvPr>
          <p:cNvSpPr txBox="1"/>
          <p:nvPr/>
        </p:nvSpPr>
        <p:spPr>
          <a:xfrm>
            <a:off x="228599" y="4727970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Норм. скорость накопления мутаций </a:t>
            </a:r>
            <a:endParaRPr lang="en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227BA-B4AA-7044-BDC2-A0777BF9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6013450"/>
            <a:ext cx="1778000" cy="546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DCC4F5-CAB1-8048-9891-B5DE50464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009480"/>
            <a:ext cx="1219200" cy="546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2748D1-3BFC-2C4A-A392-BB8E28B23FFD}"/>
              </a:ext>
            </a:extLst>
          </p:cNvPr>
          <p:cNvCxnSpPr/>
          <p:nvPr/>
        </p:nvCxnSpPr>
        <p:spPr>
          <a:xfrm>
            <a:off x="4978400" y="62865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60D2A8-237A-AF4C-AD46-20238CB71A6E}"/>
              </a:ext>
            </a:extLst>
          </p:cNvPr>
          <p:cNvSpPr txBox="1"/>
          <p:nvPr/>
        </p:nvSpPr>
        <p:spPr>
          <a:xfrm>
            <a:off x="1215663" y="607536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58F460-24D7-834F-AF41-923D3F06CE76}"/>
              </a:ext>
            </a:extLst>
          </p:cNvPr>
          <p:cNvCxnSpPr>
            <a:cxnSpLocks/>
          </p:cNvCxnSpPr>
          <p:nvPr/>
        </p:nvCxnSpPr>
        <p:spPr>
          <a:xfrm>
            <a:off x="3835400" y="2437368"/>
            <a:ext cx="0" cy="13472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386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214F-4DB7-3F4F-9D13-FA2B35FE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Высота и ширина</a:t>
            </a:r>
            <a:br>
              <a:rPr lang="ru-RU" dirty="0"/>
            </a:br>
            <a:r>
              <a:rPr lang="ru-RU" sz="2800" dirty="0"/>
              <a:t>Непрерывный набор решений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C93E6-0453-D242-8A57-DD361600A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299161"/>
            <a:ext cx="27940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62639-C11D-3E40-ACA7-8AADF951C8CF}"/>
              </a:ext>
            </a:extLst>
          </p:cNvPr>
          <p:cNvSpPr txBox="1"/>
          <p:nvPr/>
        </p:nvSpPr>
        <p:spPr>
          <a:xfrm>
            <a:off x="546100" y="1878265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Вблизи максимума, </a:t>
            </a:r>
            <a:r>
              <a:rPr lang="en-US" dirty="0"/>
              <a:t>           &lt;&lt; 1 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7050C-DDBF-3D48-BD2F-BADB8735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798216"/>
            <a:ext cx="7112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23B50-2AA6-EC4A-8473-C30FFADE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324770"/>
            <a:ext cx="5842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FA26A-9827-424A-A9D6-A8E0E9AA4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398965"/>
            <a:ext cx="54483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3AA8E-22FC-C64F-ACA3-A296B84F8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6023436"/>
            <a:ext cx="2374900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A7D53D-88EB-0045-A600-20DD4CB876CA}"/>
              </a:ext>
            </a:extLst>
          </p:cNvPr>
          <p:cNvSpPr/>
          <p:nvPr/>
        </p:nvSpPr>
        <p:spPr>
          <a:xfrm>
            <a:off x="5448300" y="5219700"/>
            <a:ext cx="3556000" cy="1500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40F1B-7B4E-604D-970E-D3927CB5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5655136"/>
            <a:ext cx="3403600" cy="596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5F8EB6-9B87-F64C-9906-AC6D597CD6E1}"/>
              </a:ext>
            </a:extLst>
          </p:cNvPr>
          <p:cNvCxnSpPr>
            <a:cxnSpLocks/>
          </p:cNvCxnSpPr>
          <p:nvPr/>
        </p:nvCxnSpPr>
        <p:spPr>
          <a:xfrm flipH="1">
            <a:off x="1509073" y="3122565"/>
            <a:ext cx="495300" cy="28353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9A3D9-F0C1-9B41-B0AC-959CDDBF77B4}"/>
              </a:ext>
            </a:extLst>
          </p:cNvPr>
          <p:cNvCxnSpPr>
            <a:cxnSpLocks/>
          </p:cNvCxnSpPr>
          <p:nvPr/>
        </p:nvCxnSpPr>
        <p:spPr>
          <a:xfrm>
            <a:off x="3403599" y="3715480"/>
            <a:ext cx="1308101" cy="60929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4F299F-8556-B142-BB65-81C95D2C615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060700" y="5301164"/>
            <a:ext cx="6350" cy="72227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3222ED-DCCF-C746-B25D-65FC3A965FF8}"/>
              </a:ext>
            </a:extLst>
          </p:cNvPr>
          <p:cNvSpPr txBox="1"/>
          <p:nvPr/>
        </p:nvSpPr>
        <p:spPr>
          <a:xfrm>
            <a:off x="5689603" y="522234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Теорема Фишера 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863D5-B7D7-B648-9221-2BE2579BEDD1}"/>
              </a:ext>
            </a:extLst>
          </p:cNvPr>
          <p:cNvSpPr txBox="1"/>
          <p:nvPr/>
        </p:nvSpPr>
        <p:spPr>
          <a:xfrm>
            <a:off x="2004373" y="293716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ряд</a:t>
            </a:r>
            <a:r>
              <a:rPr lang="ru-RU" dirty="0"/>
              <a:t> </a:t>
            </a:r>
            <a:r>
              <a:rPr lang="ru-RU" dirty="0" err="1">
                <a:solidFill>
                  <a:srgbClr val="0070C0"/>
                </a:solidFill>
              </a:rPr>
              <a:t>Тайлора</a:t>
            </a:r>
            <a:r>
              <a:rPr lang="ru-RU" dirty="0">
                <a:solidFill>
                  <a:srgbClr val="0070C0"/>
                </a:solidFill>
              </a:rPr>
              <a:t> (дом. зад. 2)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74B69A-1618-9743-B473-EC925152E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06" y="4524607"/>
            <a:ext cx="1384300" cy="419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4C3AF2-4BF4-FE4F-A86D-385185F3820A}"/>
              </a:ext>
            </a:extLst>
          </p:cNvPr>
          <p:cNvSpPr txBox="1"/>
          <p:nvPr/>
        </p:nvSpPr>
        <p:spPr>
          <a:xfrm>
            <a:off x="546100" y="559167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DC33CA-2979-B94A-BEA8-FC8837002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212" y="84514"/>
            <a:ext cx="2995866" cy="28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539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/>
      <p:bldP spid="26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A5293F2-4E27-2647-A6FE-C5E76B89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9" y="3767229"/>
            <a:ext cx="4870989" cy="533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54F2-FDB1-A04F-8844-F85EB75D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4" y="5364171"/>
            <a:ext cx="4589749" cy="8716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4EE4F05-D543-554C-8DB8-769327C9A246}"/>
              </a:ext>
            </a:extLst>
          </p:cNvPr>
          <p:cNvSpPr/>
          <p:nvPr/>
        </p:nvSpPr>
        <p:spPr>
          <a:xfrm>
            <a:off x="7137400" y="101652"/>
            <a:ext cx="1827650" cy="212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A12A9C-397A-1540-9478-F820D30BC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00" y="32077"/>
            <a:ext cx="4048309" cy="3813056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Край волны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9D2A1-001A-E044-8C54-34A3923D7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8" y="4294308"/>
            <a:ext cx="5138839" cy="10387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307EA6-0397-014B-964E-2565E3FEAFC8}"/>
              </a:ext>
            </a:extLst>
          </p:cNvPr>
          <p:cNvSpPr txBox="1"/>
          <p:nvPr/>
        </p:nvSpPr>
        <p:spPr>
          <a:xfrm>
            <a:off x="208988" y="464360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Минимум</a:t>
            </a:r>
            <a:endParaRPr lang="en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564FC-0E90-1F4A-9C40-03CCE0F7E42B}"/>
              </a:ext>
            </a:extLst>
          </p:cNvPr>
          <p:cNvCxnSpPr>
            <a:cxnSpLocks/>
          </p:cNvCxnSpPr>
          <p:nvPr/>
        </p:nvCxnSpPr>
        <p:spPr>
          <a:xfrm flipV="1">
            <a:off x="5143788" y="3565391"/>
            <a:ext cx="806532" cy="920745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CFAEE-415B-FE45-AD00-4D14BD1AA00D}"/>
              </a:ext>
            </a:extLst>
          </p:cNvPr>
          <p:cNvCxnSpPr>
            <a:cxnSpLocks/>
          </p:cNvCxnSpPr>
          <p:nvPr/>
        </p:nvCxnSpPr>
        <p:spPr>
          <a:xfrm>
            <a:off x="3577078" y="4212370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F364E8-5E13-6943-BAB7-C6D639B3B5B0}"/>
              </a:ext>
            </a:extLst>
          </p:cNvPr>
          <p:cNvCxnSpPr>
            <a:cxnSpLocks/>
          </p:cNvCxnSpPr>
          <p:nvPr/>
        </p:nvCxnSpPr>
        <p:spPr>
          <a:xfrm>
            <a:off x="3577078" y="5000236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FA05C-415E-F243-8DF1-63A99A827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11" y="6080128"/>
            <a:ext cx="4048309" cy="77110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72ABA-6969-8848-A1F0-5ACE7A8BF503}"/>
              </a:ext>
            </a:extLst>
          </p:cNvPr>
          <p:cNvCxnSpPr>
            <a:cxnSpLocks/>
          </p:cNvCxnSpPr>
          <p:nvPr/>
        </p:nvCxnSpPr>
        <p:spPr>
          <a:xfrm>
            <a:off x="685800" y="4212370"/>
            <a:ext cx="1473054" cy="2101478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82409-E116-794D-AE85-139E8160E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59" y="1293277"/>
            <a:ext cx="2336117" cy="22081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BA8643-44C2-664D-B113-1F3D1B958FEC}"/>
              </a:ext>
            </a:extLst>
          </p:cNvPr>
          <p:cNvSpPr txBox="1"/>
          <p:nvPr/>
        </p:nvSpPr>
        <p:spPr>
          <a:xfrm>
            <a:off x="6197920" y="6124037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3: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22E6BF-0EA3-EE49-B394-EA24E7D24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26" y="5191059"/>
            <a:ext cx="729797" cy="4590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47E1872-72CA-674A-A1BA-FB7ECEFEF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82" y="4238912"/>
            <a:ext cx="1092200" cy="5207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B0425B3-4119-484A-B33E-5F73FAE87AF8}"/>
              </a:ext>
            </a:extLst>
          </p:cNvPr>
          <p:cNvCxnSpPr>
            <a:cxnSpLocks/>
          </p:cNvCxnSpPr>
          <p:nvPr/>
        </p:nvCxnSpPr>
        <p:spPr>
          <a:xfrm>
            <a:off x="7990482" y="4713615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75DB1C-9D7A-334B-82A3-1141BBC09EAA}"/>
              </a:ext>
            </a:extLst>
          </p:cNvPr>
          <p:cNvCxnSpPr>
            <a:cxnSpLocks/>
          </p:cNvCxnSpPr>
          <p:nvPr/>
        </p:nvCxnSpPr>
        <p:spPr>
          <a:xfrm flipH="1" flipV="1">
            <a:off x="3232030" y="4161338"/>
            <a:ext cx="2813938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E2071A-8BB2-2C4E-A2A9-573F8E01DBD9}"/>
              </a:ext>
            </a:extLst>
          </p:cNvPr>
          <p:cNvCxnSpPr>
            <a:cxnSpLocks/>
          </p:cNvCxnSpPr>
          <p:nvPr/>
        </p:nvCxnSpPr>
        <p:spPr>
          <a:xfrm flipH="1" flipV="1">
            <a:off x="2202612" y="4161338"/>
            <a:ext cx="3843356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659F4-E6D6-8C4B-98F0-D33A252D49DF}"/>
              </a:ext>
            </a:extLst>
          </p:cNvPr>
          <p:cNvSpPr txBox="1"/>
          <p:nvPr/>
        </p:nvSpPr>
        <p:spPr>
          <a:xfrm>
            <a:off x="158944" y="6080128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Расстояние </a:t>
            </a:r>
          </a:p>
          <a:p>
            <a:r>
              <a:rPr lang="ru-RU" dirty="0"/>
              <a:t>до края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6680536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Перепад между краем и центром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EB221-F4AF-D94A-A899-61DF7A1D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607686"/>
            <a:ext cx="3440244" cy="99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D8913-BFFE-794E-955D-B2BFFF7A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2678198"/>
            <a:ext cx="11938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FC297-61BE-7846-9F80-56BD036D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181207"/>
            <a:ext cx="5473041" cy="599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7A909-D248-6746-932A-EE936E7E3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4317355"/>
            <a:ext cx="17653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1BFD7-DBBA-BB47-9FC7-7E313D9D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5899908"/>
            <a:ext cx="73660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4B65D-32A5-C143-AF3F-660BEB4512BF}"/>
              </a:ext>
            </a:extLst>
          </p:cNvPr>
          <p:cNvCxnSpPr>
            <a:cxnSpLocks/>
          </p:cNvCxnSpPr>
          <p:nvPr/>
        </p:nvCxnSpPr>
        <p:spPr>
          <a:xfrm flipH="1">
            <a:off x="2331853" y="2499870"/>
            <a:ext cx="1048478" cy="92495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6ACC0F-9A06-DD4F-AA99-3A624471D27D}"/>
              </a:ext>
            </a:extLst>
          </p:cNvPr>
          <p:cNvCxnSpPr>
            <a:cxnSpLocks/>
          </p:cNvCxnSpPr>
          <p:nvPr/>
        </p:nvCxnSpPr>
        <p:spPr>
          <a:xfrm>
            <a:off x="1117329" y="3021990"/>
            <a:ext cx="1087989" cy="43470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1771793-25E0-E64A-888D-B056CDE67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4950344"/>
            <a:ext cx="5537200" cy="10033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7F7419-20E3-CA46-BA4D-EB1B9EB13DB6}"/>
              </a:ext>
            </a:extLst>
          </p:cNvPr>
          <p:cNvCxnSpPr>
            <a:cxnSpLocks/>
          </p:cNvCxnSpPr>
          <p:nvPr/>
        </p:nvCxnSpPr>
        <p:spPr>
          <a:xfrm flipH="1">
            <a:off x="3577078" y="5699944"/>
            <a:ext cx="1" cy="41678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C718C2-E1BE-2944-BC06-C0CEE13DF38C}"/>
              </a:ext>
            </a:extLst>
          </p:cNvPr>
          <p:cNvSpPr txBox="1"/>
          <p:nvPr/>
        </p:nvSpPr>
        <p:spPr>
          <a:xfrm>
            <a:off x="4840167" y="4610676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</a:t>
            </a:r>
            <a:r>
              <a:rPr lang="en-US" sz="1600" dirty="0">
                <a:solidFill>
                  <a:srgbClr val="0070C0"/>
                </a:solidFill>
              </a:rPr>
              <a:t>4</a:t>
            </a:r>
            <a:r>
              <a:rPr lang="ru-RU" sz="1600" dirty="0">
                <a:solidFill>
                  <a:srgbClr val="0070C0"/>
                </a:solidFill>
              </a:rPr>
              <a:t>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EBC50B-CB0D-924A-84FB-ED407AC86B84}"/>
              </a:ext>
            </a:extLst>
          </p:cNvPr>
          <p:cNvGrpSpPr/>
          <p:nvPr/>
        </p:nvGrpSpPr>
        <p:grpSpPr>
          <a:xfrm>
            <a:off x="611731" y="3261224"/>
            <a:ext cx="8586374" cy="776431"/>
            <a:chOff x="611731" y="3261224"/>
            <a:chExt cx="8586374" cy="776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/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sSup>
                          <m:s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FR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FR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endChr m:val=""/>
                                        <m:ctrlP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blipFill>
                  <a:blip r:embed="rId8"/>
                  <a:stretch>
                    <a:fillRect l="-14127" t="-140323" b="-20322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/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𝑑𝐴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FR" i="1">
                            <a:latin typeface="Cambria Math" panose="02040503050406030204" pitchFamily="18" charset="0"/>
                          </a:rPr>
                          <m:t>𝐴𝐵</m:t>
                        </m:r>
                        <m:d>
                          <m:dPr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blipFill>
                  <a:blip r:embed="rId9"/>
                  <a:stretch>
                    <a:fillRect l="-6336" t="-175000" b="-25384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2FBBB0-D8FE-FF46-85EF-9271B1F6114D}"/>
              </a:ext>
            </a:extLst>
          </p:cNvPr>
          <p:cNvCxnSpPr>
            <a:cxnSpLocks/>
          </p:cNvCxnSpPr>
          <p:nvPr/>
        </p:nvCxnSpPr>
        <p:spPr>
          <a:xfrm>
            <a:off x="3019915" y="3828370"/>
            <a:ext cx="9184" cy="141190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EF1AE0-EC61-1547-854B-6E56DFA02297}"/>
              </a:ext>
            </a:extLst>
          </p:cNvPr>
          <p:cNvCxnSpPr>
            <a:cxnSpLocks/>
          </p:cNvCxnSpPr>
          <p:nvPr/>
        </p:nvCxnSpPr>
        <p:spPr>
          <a:xfrm>
            <a:off x="1117329" y="1728430"/>
            <a:ext cx="3871530" cy="334875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4803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E030-ABAE-DF4F-B880-7D1AEB08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89965"/>
            <a:ext cx="6508377" cy="1667435"/>
          </a:xfrm>
        </p:spPr>
        <p:txBody>
          <a:bodyPr/>
          <a:lstStyle/>
          <a:p>
            <a:r>
              <a:rPr lang="ru-RU" sz="3200" dirty="0"/>
              <a:t>Чтобы найти скорость </a:t>
            </a:r>
            <a:r>
              <a:rPr lang="en-US" sz="3200" dirty="0"/>
              <a:t>v</a:t>
            </a:r>
            <a:r>
              <a:rPr lang="ru-RU" sz="3200" dirty="0"/>
              <a:t>, нужно исследовать стохастический край </a:t>
            </a:r>
            <a:r>
              <a:rPr lang="ru-RU" sz="3200"/>
              <a:t>однолокусной</a:t>
            </a:r>
            <a:r>
              <a:rPr lang="ru-RU" sz="3200" dirty="0"/>
              <a:t> теорией!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A0835-8923-DD4D-9ABA-E8FE103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6181" y="2288021"/>
            <a:ext cx="4491182" cy="42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6390"/>
      </p:ext>
    </p:extLst>
  </p:cSld>
  <p:clrMapOvr>
    <a:masterClrMapping/>
  </p:clrMapOvr>
  <p:transition spd="slow" advTm="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162D-DF99-D641-965C-7FF2FE0F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FE3F-ECAA-C545-B63B-23D5685F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Много-</a:t>
            </a:r>
            <a:r>
              <a:rPr lang="ru-RU" dirty="0" err="1"/>
              <a:t>локусная</a:t>
            </a:r>
            <a:r>
              <a:rPr lang="ru-RU" dirty="0"/>
              <a:t> модель с многими вложенными клонами и фиксированным  </a:t>
            </a:r>
            <a:r>
              <a:rPr lang="en-US" dirty="0"/>
              <a:t>s</a:t>
            </a:r>
          </a:p>
          <a:p>
            <a:r>
              <a:rPr lang="ru-RU" dirty="0"/>
              <a:t>«Детерминистическая собака со стохастическим носом»</a:t>
            </a:r>
          </a:p>
          <a:p>
            <a:r>
              <a:rPr lang="ru-RU" dirty="0"/>
              <a:t>Детерминистическая часть описывается нелинейном </a:t>
            </a:r>
            <a:r>
              <a:rPr lang="ru-RU" dirty="0" err="1"/>
              <a:t>дифуром</a:t>
            </a:r>
            <a:r>
              <a:rPr lang="ru-RU" dirty="0"/>
              <a:t> в частных производных</a:t>
            </a:r>
          </a:p>
          <a:p>
            <a:r>
              <a:rPr lang="ru-RU" dirty="0"/>
              <a:t>Решение это бегущая волна вдоль оси </a:t>
            </a:r>
            <a:r>
              <a:rPr lang="ru-RU" dirty="0" err="1"/>
              <a:t>фитности</a:t>
            </a:r>
            <a:endParaRPr lang="ru-RU" dirty="0"/>
          </a:p>
          <a:p>
            <a:r>
              <a:rPr lang="ru-RU" dirty="0"/>
              <a:t>Мы нашли ее форму в центре, длину края, и полный перепад</a:t>
            </a:r>
          </a:p>
          <a:p>
            <a:r>
              <a:rPr lang="ru-RU" dirty="0"/>
              <a:t>Скорость остается неизвестной. Нужен стохастический нос!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46145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3511D-F56A-9F4F-B8F6-9DE6BE2A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40AB5-31A4-3D4A-ADCD-5A37277C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E33DE1-3416-3C40-AF8E-1CE74C085A52}"/>
              </a:ext>
            </a:extLst>
          </p:cNvPr>
          <p:cNvSpPr txBox="1">
            <a:spLocks/>
          </p:cNvSpPr>
          <p:nvPr/>
        </p:nvSpPr>
        <p:spPr>
          <a:xfrm>
            <a:off x="1" y="552186"/>
            <a:ext cx="9144000" cy="2524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900" dirty="0">
                <a:solidFill>
                  <a:schemeClr val="bg1"/>
                </a:solidFill>
              </a:rPr>
              <a:t>Спасибо!</a:t>
            </a:r>
            <a:endParaRPr lang="en-FR" sz="3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6234F-72C3-8B41-A5CF-18DA7B908E95}"/>
              </a:ext>
            </a:extLst>
          </p:cNvPr>
          <p:cNvSpPr txBox="1"/>
          <p:nvPr/>
        </p:nvSpPr>
        <p:spPr>
          <a:xfrm>
            <a:off x="-951470" y="2397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5149761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0943"/>
            <a:ext cx="6508377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7. </a:t>
            </a:r>
            <a:r>
              <a:rPr lang="ru-RU" sz="24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3130A-0C78-7449-A5B8-95D38701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4" y="1957288"/>
            <a:ext cx="5802568" cy="165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AAFD-1F71-8743-BFC2-B3A288A3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42" y="3824188"/>
            <a:ext cx="3137858" cy="292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5F07E-9F36-2548-BE62-441514399C0F}"/>
              </a:ext>
            </a:extLst>
          </p:cNvPr>
          <p:cNvSpPr txBox="1"/>
          <p:nvPr/>
        </p:nvSpPr>
        <p:spPr>
          <a:xfrm>
            <a:off x="8534400" y="62993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  <a:endParaRPr lang="en-FR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427C3-385F-2F49-B181-F35FB20D899A}"/>
              </a:ext>
            </a:extLst>
          </p:cNvPr>
          <p:cNvGrpSpPr/>
          <p:nvPr/>
        </p:nvGrpSpPr>
        <p:grpSpPr>
          <a:xfrm>
            <a:off x="396875" y="3911639"/>
            <a:ext cx="3340502" cy="2452093"/>
            <a:chOff x="396875" y="3911639"/>
            <a:chExt cx="3340502" cy="24520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4A85DC-402B-E849-BC17-15428D8A9B73}"/>
                </a:ext>
              </a:extLst>
            </p:cNvPr>
            <p:cNvGrpSpPr/>
            <p:nvPr/>
          </p:nvGrpSpPr>
          <p:grpSpPr>
            <a:xfrm>
              <a:off x="396875" y="4343400"/>
              <a:ext cx="3340502" cy="2020332"/>
              <a:chOff x="396875" y="4343400"/>
              <a:chExt cx="3340502" cy="2020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E565D3-F735-3F45-BDFE-DA9BAF64DE72}"/>
                  </a:ext>
                </a:extLst>
              </p:cNvPr>
              <p:cNvSpPr/>
              <p:nvPr/>
            </p:nvSpPr>
            <p:spPr>
              <a:xfrm>
                <a:off x="1549400" y="4419600"/>
                <a:ext cx="965200" cy="15367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CC5E3F7-1071-224A-BB99-66DE4E20302F}"/>
                  </a:ext>
                </a:extLst>
              </p:cNvPr>
              <p:cNvSpPr/>
              <p:nvPr/>
            </p:nvSpPr>
            <p:spPr>
              <a:xfrm>
                <a:off x="2701925" y="4909871"/>
                <a:ext cx="584200" cy="2368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C038D80-F93D-6E45-86D8-A65E3256C534}"/>
                  </a:ext>
                </a:extLst>
              </p:cNvPr>
              <p:cNvSpPr/>
              <p:nvPr/>
            </p:nvSpPr>
            <p:spPr>
              <a:xfrm>
                <a:off x="396875" y="4855897"/>
                <a:ext cx="965200" cy="37015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72AA9-4DAB-5142-8661-F81B2A9788B3}"/>
                  </a:ext>
                </a:extLst>
              </p:cNvPr>
              <p:cNvSpPr txBox="1"/>
              <p:nvPr/>
            </p:nvSpPr>
            <p:spPr>
              <a:xfrm>
                <a:off x="1422400" y="5994400"/>
                <a:ext cx="25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A4C2E3-E5D2-3F49-8328-DD597C965ABE}"/>
                  </a:ext>
                </a:extLst>
              </p:cNvPr>
              <p:cNvSpPr txBox="1"/>
              <p:nvPr/>
            </p:nvSpPr>
            <p:spPr>
              <a:xfrm>
                <a:off x="2247899" y="5994400"/>
                <a:ext cx="96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dirty="0"/>
                  <a:t>f+df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07B4B6-D7D3-FC43-B2E6-DF4B3AEA9DE4}"/>
                  </a:ext>
                </a:extLst>
              </p:cNvPr>
              <p:cNvSpPr txBox="1"/>
              <p:nvPr/>
            </p:nvSpPr>
            <p:spPr>
              <a:xfrm>
                <a:off x="457199" y="434340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q(f,t)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B82DE-E356-3A4B-872B-692CCE6C995F}"/>
                  </a:ext>
                </a:extLst>
              </p:cNvPr>
              <p:cNvSpPr txBox="1"/>
              <p:nvPr/>
            </p:nvSpPr>
            <p:spPr>
              <a:xfrm>
                <a:off x="2640602" y="435610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q(f+df,t)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8AC8F-0CCC-9042-B880-CC3D08A5E6D9}"/>
                </a:ext>
              </a:extLst>
            </p:cNvPr>
            <p:cNvSpPr txBox="1"/>
            <p:nvPr/>
          </p:nvSpPr>
          <p:spPr>
            <a:xfrm>
              <a:off x="1247661" y="3911639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latin typeface="Symbol" pitchFamily="2" charset="2"/>
                </a:rPr>
                <a:t>r</a:t>
              </a:r>
              <a:r>
                <a:rPr lang="en-FR" dirty="0"/>
                <a:t>(f,t)df </a:t>
              </a:r>
              <a:r>
                <a:rPr lang="ru-RU" dirty="0"/>
                <a:t>частиц</a:t>
              </a:r>
              <a:endParaRPr lang="en-F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6233C15-B0A3-7344-8F15-432D25531E1C}"/>
              </a:ext>
            </a:extLst>
          </p:cNvPr>
          <p:cNvSpPr/>
          <p:nvPr/>
        </p:nvSpPr>
        <p:spPr>
          <a:xfrm>
            <a:off x="1679202" y="3225800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D62FA-81D6-5948-A012-7D7285E53B72}"/>
              </a:ext>
            </a:extLst>
          </p:cNvPr>
          <p:cNvSpPr/>
          <p:nvPr/>
        </p:nvSpPr>
        <p:spPr>
          <a:xfrm>
            <a:off x="1183680" y="3306809"/>
            <a:ext cx="426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d/dt (</a:t>
            </a:r>
            <a:r>
              <a:rPr lang="en-FR" dirty="0">
                <a:latin typeface="Symbol" pitchFamily="2" charset="2"/>
              </a:rPr>
              <a:t>r</a:t>
            </a:r>
            <a:r>
              <a:rPr lang="en-FR" dirty="0"/>
              <a:t>(f,t)df) = q(f,t) - q(f+df,t)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EF2F-C209-BE4B-A700-CAF863AA4152}"/>
              </a:ext>
            </a:extLst>
          </p:cNvPr>
          <p:cNvSpPr txBox="1"/>
          <p:nvPr/>
        </p:nvSpPr>
        <p:spPr>
          <a:xfrm>
            <a:off x="6483927" y="255319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вероятности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C72A-31AA-5046-AC8B-57217D6B6E61}"/>
              </a:ext>
            </a:extLst>
          </p:cNvPr>
          <p:cNvSpPr txBox="1"/>
          <p:nvPr/>
        </p:nvSpPr>
        <p:spPr>
          <a:xfrm>
            <a:off x="7642257" y="3906973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</a:t>
            </a:r>
          </a:p>
          <a:p>
            <a:r>
              <a:rPr lang="ru-RU" dirty="0"/>
              <a:t>сила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83844172"/>
      </p:ext>
    </p:extLst>
  </p:cSld>
  <p:clrMapOvr>
    <a:masterClrMapping/>
  </p:clrMapOvr>
  <p:transition spd="slow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при отсутствии отбора.</a:t>
            </a:r>
            <a:endParaRPr lang="en-FR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E261B-BF47-8947-AFA6-4BD1FF73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9351"/>
            <a:ext cx="4865926" cy="245007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8786D-A053-9D4C-8C23-A74CDB46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7942" y="2857937"/>
            <a:ext cx="2217444" cy="18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501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в присутствие отбора.</a:t>
            </a:r>
            <a:endParaRPr lang="en-FR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244D2-DED9-9E43-B07B-6AB99CD2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" y="3505201"/>
            <a:ext cx="3949919" cy="28575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FAC97A-31CD-974A-9F9F-452EA01F4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4297" y="1516895"/>
            <a:ext cx="6569283" cy="3840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4F08B-4287-5240-AAEA-A0F5A99A34C6}"/>
              </a:ext>
            </a:extLst>
          </p:cNvPr>
          <p:cNvSpPr txBox="1"/>
          <p:nvPr/>
        </p:nvSpPr>
        <p:spPr>
          <a:xfrm>
            <a:off x="4318793" y="4564619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stochatic threshold</a:t>
            </a:r>
          </a:p>
        </p:txBody>
      </p:sp>
    </p:spTree>
    <p:extLst>
      <p:ext uri="{BB962C8B-B14F-4D97-AF65-F5344CB8AC3E}">
        <p14:creationId xmlns:p14="http://schemas.microsoft.com/office/powerpoint/2010/main" val="312909496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19. </a:t>
            </a:r>
            <a:r>
              <a:rPr lang="ru-RU" sz="20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2000" dirty="0">
                <a:solidFill>
                  <a:srgbClr val="0070C0"/>
                </a:solidFill>
              </a:rPr>
              <a:t>s</a:t>
            </a:r>
            <a:r>
              <a:rPr lang="ru-RU" sz="20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20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2000" dirty="0">
                <a:solidFill>
                  <a:srgbClr val="0070C0"/>
                </a:solidFill>
              </a:rPr>
              <a:t>N </a:t>
            </a:r>
            <a:r>
              <a:rPr lang="ru-RU" sz="2000" dirty="0">
                <a:solidFill>
                  <a:srgbClr val="0070C0"/>
                </a:solidFill>
              </a:rPr>
              <a:t>с разным поведением?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3314814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743051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34" y="2148936"/>
            <a:ext cx="7859487" cy="44740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Состояние системы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Задаете начальные условия и промежуток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Программируете вектор правых частей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Передаете параметры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ru-RU" dirty="0"/>
              <a:t>через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Находите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встроенной программой </a:t>
            </a:r>
            <a:r>
              <a:rPr lang="en-US" dirty="0">
                <a:solidFill>
                  <a:schemeClr val="tx1"/>
                </a:solidFill>
              </a:rPr>
              <a:t>ODE</a:t>
            </a:r>
          </a:p>
          <a:p>
            <a:r>
              <a:rPr lang="ru-RU" dirty="0">
                <a:solidFill>
                  <a:schemeClr val="tx1"/>
                </a:solidFill>
              </a:rPr>
              <a:t>Рисуете график и печатаете над ним параметры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27" y="685800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большом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размере популяции?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9" y="2443620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9" y="3384161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8" y="4263587"/>
            <a:ext cx="1561889" cy="6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slow" advTm="0">
    <p:push dir="u"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5569</TotalTime>
  <Words>1613</Words>
  <Application>Microsoft Macintosh PowerPoint</Application>
  <PresentationFormat>On-screen Show (4:3)</PresentationFormat>
  <Paragraphs>230</Paragraphs>
  <Slides>48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Результаты контрольной</vt:lpstr>
      <vt:lpstr>Контрольная концепций: обзор</vt:lpstr>
      <vt:lpstr>7. С точки зрения аналогии с газом,  что есть уравнение Колмогорова? </vt:lpstr>
      <vt:lpstr> 16. Нарисуйте схематически стационарное состояние как случайный процесс при отсутствии отбора.</vt:lpstr>
      <vt:lpstr>16. Нарисуйте схематически стационарное состояние как случайный процесс в присутствие отбора.</vt:lpstr>
      <vt:lpstr>19. Если коэффициент селекции s гораздо больше вероятности мутации m, сколько имеется  характерных интервалов N с разным поведением?</vt:lpstr>
      <vt:lpstr>22. Какой метод используeтся для моделирования систем «хищник -добыча» при большом  размере популяции? Численное решение ОДУ</vt:lpstr>
      <vt:lpstr>22. Какой метод используeтся для моделирования систем «хищник -добыча» при  маленьком размере популяции? Метод Гиллеспи</vt:lpstr>
      <vt:lpstr>23. Всегда ли стационарное состояние стабильно? Какие еще бывают решения? Осциляции, расходимость затухание</vt:lpstr>
      <vt:lpstr>  24. Что такое «автомодельное решение уравнения»?  Одна копия аллели, только дрейф, нет отбора</vt:lpstr>
      <vt:lpstr>26. Какова вероятность фиксации аллели в нейтральном случае? Вероятность фиксации и ее время</vt:lpstr>
      <vt:lpstr>26. Какова вероятность фиксации аллели при наличии положительного отбора  Характерные величины</vt:lpstr>
      <vt:lpstr>Домашняя контрольная (тем кто не делал) 45 минут. 1 – 4 предложения на вопрос или формула или рисунок</vt:lpstr>
      <vt:lpstr>Условия стабильности стационарного состояния</vt:lpstr>
      <vt:lpstr>Домашнее задание 1</vt:lpstr>
      <vt:lpstr>Stability condition</vt:lpstr>
      <vt:lpstr>Stability condition</vt:lpstr>
      <vt:lpstr>Stability condition</vt:lpstr>
      <vt:lpstr>Stability condition</vt:lpstr>
      <vt:lpstr>Данные по SARS CoV-2</vt:lpstr>
      <vt:lpstr>Адаптация SARS-Cov-2: альфа штамм (B.1.1.7) </vt:lpstr>
      <vt:lpstr>История штамма B.1.1.7 </vt:lpstr>
      <vt:lpstr>Новый вариант обгоняет старый во время локдауна</vt:lpstr>
      <vt:lpstr>Новый вариант убивает на 60% больше?</vt:lpstr>
      <vt:lpstr>Следующие штаммы и их клональная интерференция</vt:lpstr>
      <vt:lpstr>Число репродукции R0</vt:lpstr>
      <vt:lpstr>Затухание антител от вакцины</vt:lpstr>
      <vt:lpstr>О гриппе и САРС Ков 2</vt:lpstr>
      <vt:lpstr>Выводы</vt:lpstr>
      <vt:lpstr>В предыдущей серии</vt:lpstr>
      <vt:lpstr>Клональная интерференция</vt:lpstr>
      <vt:lpstr>Простое приближение</vt:lpstr>
      <vt:lpstr>Вычисление интеграла методом перевала</vt:lpstr>
      <vt:lpstr>Скорость эволюции  </vt:lpstr>
      <vt:lpstr>Конкуренция многих локусов</vt:lpstr>
      <vt:lpstr>Model:  Fitness classes, fixed s</vt:lpstr>
      <vt:lpstr>Semi–deterministic approximation</vt:lpstr>
      <vt:lpstr>Детерминистическая часть Основное уравнение</vt:lpstr>
      <vt:lpstr>Непрерывное приближение</vt:lpstr>
      <vt:lpstr>Анзац: Бегущая волна</vt:lpstr>
      <vt:lpstr>Высота и ширина Непрерывный набор решений</vt:lpstr>
      <vt:lpstr>Край волны </vt:lpstr>
      <vt:lpstr>Перепад между краем и центром</vt:lpstr>
      <vt:lpstr>Чтобы найти скорость v, нужно исследовать стохастический край однолокусной теорией!</vt:lpstr>
      <vt:lpstr>Выводы 2</vt:lpstr>
      <vt:lpstr>PowerPoint Presentation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756</cp:revision>
  <dcterms:created xsi:type="dcterms:W3CDTF">2017-09-05T00:08:04Z</dcterms:created>
  <dcterms:modified xsi:type="dcterms:W3CDTF">2021-11-12T06:40:19Z</dcterms:modified>
</cp:coreProperties>
</file>